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83" r:id="rId3"/>
    <p:sldId id="282" r:id="rId4"/>
    <p:sldId id="281" r:id="rId5"/>
    <p:sldId id="288" r:id="rId6"/>
    <p:sldId id="289" r:id="rId7"/>
    <p:sldId id="290" r:id="rId8"/>
    <p:sldId id="284" r:id="rId9"/>
    <p:sldId id="291" r:id="rId10"/>
    <p:sldId id="296" r:id="rId11"/>
    <p:sldId id="298" r:id="rId12"/>
    <p:sldId id="30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8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5900B-1322-4343-93DF-5F9540BB6355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8C8E6-F240-433B-B06A-1A99159BD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05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9D16B-9104-4E1F-BDB4-E476CE6C9A3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9D16B-9104-4E1F-BDB4-E476CE6C9A36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EC491B0-D2EA-4BF8-8337-337B55F1564D}" type="datetime1">
              <a:rPr lang="en-US" smtClean="0">
                <a:solidFill>
                  <a:srgbClr val="DDE9EC"/>
                </a:solidFill>
              </a:rPr>
              <a:pPr/>
              <a:t>11/10/2011</a:t>
            </a:fld>
            <a:endParaRPr lang="en-US" dirty="0">
              <a:solidFill>
                <a:srgbClr val="DDE9EC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>
              <a:solidFill>
                <a:srgbClr val="DDE9EC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B53F625-CC9C-4038-969A-553D50314A2F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 dirty="0">
              <a:solidFill>
                <a:srgbClr val="DDE9EC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1405086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1405086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1412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6A2F-67DC-4AE7-90D2-C29F08D9813F}" type="datetime1">
              <a:rPr lang="en-US" smtClean="0">
                <a:solidFill>
                  <a:srgbClr val="464653"/>
                </a:solidFill>
              </a:rPr>
              <a:pPr/>
              <a:t>11/10/2011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F625-CC9C-4038-969A-553D50314A2F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616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409B2-2A63-4DD4-8317-7652912AD06D}" type="datetime1">
              <a:rPr lang="en-US" smtClean="0">
                <a:solidFill>
                  <a:srgbClr val="464653"/>
                </a:solidFill>
              </a:rPr>
              <a:pPr/>
              <a:t>11/10/2011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F625-CC9C-4038-969A-553D50314A2F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03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78480-90E2-49D5-BAD5-FFE1DEC3BF83}" type="datetime1">
              <a:rPr lang="en-US" smtClean="0">
                <a:solidFill>
                  <a:srgbClr val="464653"/>
                </a:solidFill>
              </a:rPr>
              <a:pPr/>
              <a:t>11/10/2011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F625-CC9C-4038-969A-553D50314A2F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39104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7855DBD-1353-454C-A553-E01915542B2F}" type="datetime1">
              <a:rPr lang="en-US" smtClean="0">
                <a:solidFill>
                  <a:srgbClr val="464653"/>
                </a:solidFill>
              </a:rPr>
              <a:pPr/>
              <a:t>11/10/2011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B53F625-CC9C-4038-969A-553D50314A2F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3350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91DD-D07F-498A-A2F6-8E28A512E3F0}" type="datetime1">
              <a:rPr lang="en-US" smtClean="0">
                <a:solidFill>
                  <a:srgbClr val="464653"/>
                </a:solidFill>
              </a:rPr>
              <a:pPr/>
              <a:t>11/10/2011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F625-CC9C-4038-969A-553D50314A2F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08016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D8E6-2640-4A66-B9D0-EFDA2BBEB31F}" type="datetime1">
              <a:rPr lang="en-US" smtClean="0">
                <a:solidFill>
                  <a:srgbClr val="464653"/>
                </a:solidFill>
              </a:rPr>
              <a:pPr/>
              <a:t>11/10/2011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F625-CC9C-4038-969A-553D50314A2F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0773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E5BF-F036-40E9-8075-C574FD6F5F93}" type="datetime1">
              <a:rPr lang="en-US" smtClean="0">
                <a:solidFill>
                  <a:srgbClr val="464653"/>
                </a:solidFill>
              </a:rPr>
              <a:pPr/>
              <a:t>11/10/2011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F625-CC9C-4038-969A-553D50314A2F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4993B-77DF-4C8E-A1FC-4D19C68A5D0B}" type="datetime1">
              <a:rPr lang="en-US" smtClean="0">
                <a:solidFill>
                  <a:srgbClr val="464653"/>
                </a:solidFill>
              </a:rPr>
              <a:pPr/>
              <a:t>11/10/2011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F625-CC9C-4038-969A-553D50314A2F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047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2434-1011-4945-9E9C-46A2352E9660}" type="datetime1">
              <a:rPr lang="en-US" smtClean="0">
                <a:solidFill>
                  <a:srgbClr val="464653"/>
                </a:solidFill>
              </a:rPr>
              <a:pPr/>
              <a:t>11/10/2011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F625-CC9C-4038-969A-553D50314A2F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843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D33A-9816-46D0-8307-A7D621B79817}" type="datetime1">
              <a:rPr lang="en-US" smtClean="0">
                <a:solidFill>
                  <a:srgbClr val="DDE9EC"/>
                </a:solidFill>
              </a:rPr>
              <a:pPr/>
              <a:t>11/10/2011</a:t>
            </a:fld>
            <a:endParaRPr lang="en-US" dirty="0">
              <a:solidFill>
                <a:srgbClr val="DDE9E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DE9E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F625-CC9C-4038-969A-553D50314A2F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 dirty="0">
              <a:solidFill>
                <a:srgbClr val="DDE9EC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0014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03A42AB-FE96-4738-B666-4C1CDB635C50}" type="datetime1">
              <a:rPr lang="en-US" smtClean="0">
                <a:solidFill>
                  <a:srgbClr val="464653"/>
                </a:solidFill>
              </a:rPr>
              <a:pPr/>
              <a:t>11/10/2011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53F625-CC9C-4038-969A-553D50314A2F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54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runask@microsoft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t-LT" dirty="0"/>
              <a:t>IRT valdymas pagal ITIL principus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953200" cy="125687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lt-LT" dirty="0" smtClean="0"/>
              <a:t>Šarūnas Končius</a:t>
            </a:r>
            <a:r>
              <a:rPr lang="en-US" dirty="0"/>
              <a:t>		</a:t>
            </a:r>
            <a:r>
              <a:rPr lang="en-US" dirty="0" smtClean="0"/>
              <a:t>	</a:t>
            </a:r>
            <a:r>
              <a:rPr lang="lt-LT" dirty="0" smtClean="0"/>
              <a:t>Valdas Žekonis</a:t>
            </a:r>
          </a:p>
          <a:p>
            <a:pPr algn="l">
              <a:spcBef>
                <a:spcPts val="0"/>
              </a:spcBef>
            </a:pPr>
            <a:r>
              <a:rPr lang="lt-LT" dirty="0" smtClean="0"/>
              <a:t>Technologijų ekspertas</a:t>
            </a:r>
            <a:r>
              <a:rPr lang="en-US" dirty="0" smtClean="0"/>
              <a:t>		</a:t>
            </a:r>
            <a:r>
              <a:rPr lang="lt-LT" dirty="0" smtClean="0"/>
              <a:t>IS </a:t>
            </a:r>
            <a:r>
              <a:rPr lang="lt-LT" smtClean="0"/>
              <a:t>plėtros skyriaus vadovas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Microsoft Lietuva</a:t>
            </a:r>
            <a:r>
              <a:rPr lang="en-US" dirty="0" smtClean="0"/>
              <a:t>		</a:t>
            </a:r>
            <a:r>
              <a:rPr lang="it-IT" dirty="0" smtClean="0"/>
              <a:t> 	</a:t>
            </a:r>
            <a:r>
              <a:rPr lang="it-IT" spc="-30" dirty="0" smtClean="0"/>
              <a:t>Valstybinio </a:t>
            </a:r>
            <a:r>
              <a:rPr lang="it-IT" spc="-30" dirty="0"/>
              <a:t>socialinio </a:t>
            </a:r>
            <a:r>
              <a:rPr lang="it-IT" spc="-30" dirty="0" smtClean="0"/>
              <a:t>draudimo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err="1" smtClean="0">
                <a:hlinkClick r:id="rId3"/>
              </a:rPr>
              <a:t>sarunask</a:t>
            </a:r>
            <a:r>
              <a:rPr lang="en-US" dirty="0" smtClean="0">
                <a:hlinkClick r:id="rId3"/>
              </a:rPr>
              <a:t>@microsoft.com</a:t>
            </a:r>
            <a:r>
              <a:rPr lang="lt-LT" dirty="0" smtClean="0"/>
              <a:t> </a:t>
            </a:r>
            <a:r>
              <a:rPr lang="en-US" dirty="0" smtClean="0"/>
              <a:t>		</a:t>
            </a:r>
            <a:r>
              <a:rPr lang="it-IT" dirty="0"/>
              <a:t> fondo </a:t>
            </a:r>
            <a:r>
              <a:rPr lang="it-IT" dirty="0" smtClean="0"/>
              <a:t>valdyba </a:t>
            </a:r>
            <a:r>
              <a:rPr lang="it-IT" dirty="0"/>
              <a:t>prie SADM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F625-CC9C-4038-969A-553D50314A2F}" type="slidenum">
              <a:rPr lang="en-US" smtClean="0">
                <a:solidFill>
                  <a:srgbClr val="464653"/>
                </a:solidFill>
              </a:rPr>
              <a:pPr/>
              <a:t>1</a:t>
            </a:fld>
            <a:endParaRPr lang="en-US" dirty="0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6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Paslaugų lygio valdymo procesas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F625-CC9C-4038-969A-553D50314A2F}" type="slidenum">
              <a:rPr lang="en-US" smtClean="0">
                <a:solidFill>
                  <a:srgbClr val="464653"/>
                </a:solidFill>
              </a:rPr>
              <a:pPr/>
              <a:t>10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Procesas atsakingas už SLA sutarčių sudarymą ir taip pat užtikrina, kad sutartys būtų vykdomos</a:t>
            </a:r>
          </a:p>
          <a:p>
            <a:r>
              <a:rPr lang="lt-LT" dirty="0" smtClean="0"/>
              <a:t>Rūpinasi, kad SLA ir kitos žemesnio lygio sutartys yra sudarytos tinkamai ir palaiko sutartą paslaugos tiekimo lygį</a:t>
            </a:r>
          </a:p>
          <a:p>
            <a:r>
              <a:rPr lang="lt-LT" dirty="0" smtClean="0"/>
              <a:t>Stebi paslaugų tiekimo lygius ir reguliariai rengia susitikimus su tiekėjais, kuriuose aptaria tiekiamas paslaugas</a:t>
            </a:r>
          </a:p>
        </p:txBody>
      </p:sp>
    </p:spTree>
    <p:extLst>
      <p:ext uri="{BB962C8B-B14F-4D97-AF65-F5344CB8AC3E}">
        <p14:creationId xmlns:p14="http://schemas.microsoft.com/office/powerpoint/2010/main" val="1116692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Paslaugų lygio proceso atliekami matavimai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lt-LT" dirty="0" smtClean="0"/>
              <a:t>Objektyvūs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lt-LT" dirty="0" smtClean="0"/>
              <a:t>Subjektyvūs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F625-CC9C-4038-969A-553D50314A2F}" type="slidenum">
              <a:rPr lang="en-US" smtClean="0">
                <a:solidFill>
                  <a:srgbClr val="464653"/>
                </a:solidFill>
              </a:rPr>
              <a:pPr/>
              <a:t>11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lt-LT" dirty="0" smtClean="0"/>
              <a:t>Kokia dalis paslaugų tiekimo sutarčių buvo įvykdyta</a:t>
            </a:r>
            <a:endParaRPr lang="en-US" dirty="0" smtClean="0"/>
          </a:p>
          <a:p>
            <a:r>
              <a:rPr lang="lt-LT" dirty="0" smtClean="0"/>
              <a:t>Kiek įsipareigojimų buvo neįvykdyta ir kokia jų svarba</a:t>
            </a:r>
            <a:endParaRPr lang="en-US" dirty="0" smtClean="0"/>
          </a:p>
          <a:p>
            <a:r>
              <a:rPr lang="lt-LT" dirty="0" smtClean="0"/>
              <a:t>Kiek paslaugų turi aktualias SLA sutartis</a:t>
            </a:r>
            <a:endParaRPr lang="en-US" dirty="0" smtClean="0"/>
          </a:p>
          <a:p>
            <a:r>
              <a:rPr lang="lt-LT" dirty="0" smtClean="0"/>
              <a:t>Kiek paslaugų gauna monitoringo ataskaitas ir nuolat yra aptariamas jų tiekimas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lt-LT" dirty="0" smtClean="0"/>
              <a:t>Kaip kinta vartotojų pasitenkinimas teikiama paslauga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281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Ačiū!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F625-CC9C-4038-969A-553D50314A2F}" type="slidenum">
              <a:rPr lang="en-US" smtClean="0">
                <a:solidFill>
                  <a:srgbClr val="464653"/>
                </a:solidFill>
              </a:rPr>
              <a:pPr/>
              <a:t>12</a:t>
            </a:fld>
            <a:endParaRPr lang="en-US" dirty="0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63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Apie mane ir mano patirtį IT paslaugų valdyme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F625-CC9C-4038-969A-553D50314A2F}" type="slidenum">
              <a:rPr lang="en-US" smtClean="0">
                <a:solidFill>
                  <a:srgbClr val="464653"/>
                </a:solidFill>
              </a:rPr>
              <a:pPr/>
              <a:t>2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Daugiau kaip 20 metų patirtis IT srityje</a:t>
            </a:r>
          </a:p>
          <a:p>
            <a:r>
              <a:rPr lang="lt-LT" dirty="0" smtClean="0"/>
              <a:t>8 metų patirtis IT paslaugų valdymo srityje</a:t>
            </a:r>
          </a:p>
          <a:p>
            <a:r>
              <a:rPr lang="lt-LT" dirty="0" smtClean="0"/>
              <a:t>Sertifikuotas MOF kursų dėstytojas nuo 2004 </a:t>
            </a:r>
            <a:r>
              <a:rPr lang="lt-LT" dirty="0" err="1" smtClean="0"/>
              <a:t>m</a:t>
            </a:r>
            <a:r>
              <a:rPr lang="lt-LT" dirty="0" smtClean="0"/>
              <a:t>.</a:t>
            </a:r>
          </a:p>
          <a:p>
            <a:r>
              <a:rPr lang="lt-LT" dirty="0" smtClean="0"/>
              <a:t>Dalyvauju ITIL procesų diegimo projektuose nuo 2005 </a:t>
            </a:r>
            <a:r>
              <a:rPr lang="lt-LT" dirty="0" err="1" smtClean="0"/>
              <a:t>m</a:t>
            </a:r>
            <a:r>
              <a:rPr lang="lt-LT" dirty="0" smtClean="0"/>
              <a:t>.</a:t>
            </a:r>
          </a:p>
          <a:p>
            <a:r>
              <a:rPr lang="lt-LT" dirty="0" smtClean="0"/>
              <a:t>ITIL kursų dėstytojas nuo 2005 </a:t>
            </a:r>
            <a:r>
              <a:rPr lang="lt-LT" dirty="0" err="1" smtClean="0"/>
              <a:t>m</a:t>
            </a:r>
            <a:r>
              <a:rPr lang="lt-LT" dirty="0" smtClean="0"/>
              <a:t>.</a:t>
            </a:r>
          </a:p>
          <a:p>
            <a:r>
              <a:rPr lang="lt-LT" dirty="0" smtClean="0"/>
              <a:t>IT </a:t>
            </a:r>
            <a:r>
              <a:rPr lang="lt-LT" dirty="0" err="1" smtClean="0"/>
              <a:t>Service</a:t>
            </a:r>
            <a:r>
              <a:rPr lang="lt-LT" dirty="0" smtClean="0"/>
              <a:t> </a:t>
            </a:r>
            <a:r>
              <a:rPr lang="lt-LT" dirty="0" err="1" smtClean="0"/>
              <a:t>Manager</a:t>
            </a:r>
            <a:r>
              <a:rPr lang="lt-LT" dirty="0" smtClean="0"/>
              <a:t> sertifikatas (ITIL v2) 2006 </a:t>
            </a:r>
            <a:r>
              <a:rPr lang="lt-LT" dirty="0" err="1" smtClean="0"/>
              <a:t>m</a:t>
            </a:r>
            <a:r>
              <a:rPr lang="lt-LT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3384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Pranešimo temos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F625-CC9C-4038-969A-553D50314A2F}" type="slidenum">
              <a:rPr lang="en-US" smtClean="0">
                <a:solidFill>
                  <a:srgbClr val="464653"/>
                </a:solidFill>
              </a:rPr>
              <a:pPr/>
              <a:t>3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Informacinės technologijos kaip paslauga</a:t>
            </a:r>
          </a:p>
          <a:p>
            <a:r>
              <a:rPr lang="lt-LT" dirty="0" smtClean="0"/>
              <a:t>Susitarimas dėl IT paslaugos tiekimo SLA sutartimi</a:t>
            </a:r>
          </a:p>
          <a:p>
            <a:r>
              <a:rPr lang="lt-LT" dirty="0" smtClean="0"/>
              <a:t>Valstybinio socialinio draudimo fondo valdybos prie SADM patirtis diegiant IT paslaugų valdymo </a:t>
            </a:r>
            <a:r>
              <a:rPr lang="lt-LT" dirty="0" smtClean="0"/>
              <a:t>procesus</a:t>
            </a:r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142242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Informacinės </a:t>
            </a:r>
            <a:r>
              <a:rPr lang="lt-LT" dirty="0" smtClean="0"/>
              <a:t>technologijos</a:t>
            </a:r>
            <a:br>
              <a:rPr lang="lt-LT" dirty="0" smtClean="0"/>
            </a:br>
            <a:r>
              <a:rPr lang="lt-LT" dirty="0" smtClean="0"/>
              <a:t>kaip </a:t>
            </a:r>
            <a:r>
              <a:rPr lang="lt-LT" dirty="0"/>
              <a:t>paslauga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F625-CC9C-4038-969A-553D50314A2F}" type="slidenum">
              <a:rPr lang="en-US" smtClean="0">
                <a:solidFill>
                  <a:srgbClr val="464653"/>
                </a:solidFill>
              </a:rPr>
              <a:pPr/>
              <a:t>4</a:t>
            </a:fld>
            <a:endParaRPr lang="en-US" dirty="0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72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Kodėl IT turėtų būti suprantamos kaip paslauga?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F625-CC9C-4038-969A-553D50314A2F}" type="slidenum">
              <a:rPr lang="en-US" smtClean="0">
                <a:solidFill>
                  <a:srgbClr val="464653"/>
                </a:solidFill>
              </a:rPr>
              <a:pPr/>
              <a:t>5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Reikalinga bendra kalba, kurią gali vienodai gerai suprasti užsakovas ir tiekėjas</a:t>
            </a:r>
          </a:p>
          <a:p>
            <a:r>
              <a:rPr lang="lt-LT" dirty="0" smtClean="0"/>
              <a:t>Geroji praktika sako, kad tiekėjui ir užsakovui reikia tartis dėl paslaugų tiekimo</a:t>
            </a:r>
          </a:p>
          <a:p>
            <a:pPr lvl="1"/>
            <a:r>
              <a:rPr lang="lt-LT" dirty="0" smtClean="0"/>
              <a:t>ISO 9000 serijos standartai</a:t>
            </a:r>
          </a:p>
          <a:p>
            <a:pPr lvl="1"/>
            <a:r>
              <a:rPr lang="lt-LT" dirty="0" smtClean="0"/>
              <a:t>ITIL</a:t>
            </a:r>
          </a:p>
          <a:p>
            <a:pPr lvl="1"/>
            <a:r>
              <a:rPr lang="lt-LT" dirty="0" smtClean="0"/>
              <a:t>ISO 20000</a:t>
            </a:r>
          </a:p>
          <a:p>
            <a:r>
              <a:rPr lang="lt-LT" dirty="0" smtClean="0"/>
              <a:t>Nekyla abejonių dėl IT paslaugų, kurios yra perkamos iš išorės tiekėjų</a:t>
            </a:r>
          </a:p>
          <a:p>
            <a:r>
              <a:rPr lang="lt-LT" dirty="0" smtClean="0"/>
              <a:t>Taip pat turėtų galioti ir IT paslaugoms, kurias teikia organizacijos vidiniai IT padaliniai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16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Ką duoda organizacijai toks požiūris?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F625-CC9C-4038-969A-553D50314A2F}" type="slidenum">
              <a:rPr lang="en-US" smtClean="0">
                <a:solidFill>
                  <a:srgbClr val="464653"/>
                </a:solidFill>
              </a:rPr>
              <a:pPr/>
              <a:t>6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Teikiamos IT paslaugos būna geriau pritaikomos organizacijos dabartiniams ir ateities poreikiams</a:t>
            </a:r>
          </a:p>
          <a:p>
            <a:r>
              <a:rPr lang="lt-LT" dirty="0" smtClean="0"/>
              <a:t>Gerėja teikiamų IT paslaugų kokybė</a:t>
            </a:r>
          </a:p>
          <a:p>
            <a:r>
              <a:rPr lang="lt-LT" dirty="0" smtClean="0"/>
              <a:t>Ilgame laikotarpyje mažėja IT paslaugų teikimo kaina</a:t>
            </a:r>
          </a:p>
        </p:txBody>
      </p:sp>
    </p:spTree>
    <p:extLst>
      <p:ext uri="{BB962C8B-B14F-4D97-AF65-F5344CB8AC3E}">
        <p14:creationId xmlns:p14="http://schemas.microsoft.com/office/powerpoint/2010/main" val="2091101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IT paslaugų teikimo kultūra organizacijoje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F625-CC9C-4038-969A-553D50314A2F}" type="slidenum">
              <a:rPr lang="en-US" smtClean="0">
                <a:solidFill>
                  <a:srgbClr val="464653"/>
                </a:solidFill>
              </a:rPr>
              <a:pPr/>
              <a:t>7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lt-LT" dirty="0" smtClean="0"/>
              <a:t>IT padalinys negyvena vienas pats sau – jis dirba pagal organizacijos poreikius ir palaiko organizacijos veiklą</a:t>
            </a:r>
          </a:p>
          <a:p>
            <a:r>
              <a:rPr lang="lt-LT" dirty="0" smtClean="0"/>
              <a:t>IT padalinio misija – teikti sutarto lygio paslaugas</a:t>
            </a:r>
          </a:p>
          <a:p>
            <a:r>
              <a:rPr lang="lt-LT" dirty="0" smtClean="0"/>
              <a:t>IT padalinys turi suprasti ne tik vartotojo, bet ir užsakovo perspektyvą</a:t>
            </a:r>
          </a:p>
          <a:p>
            <a:r>
              <a:rPr lang="lt-LT" dirty="0" smtClean="0"/>
              <a:t>Paslaugų valdymo idėjos turėtų būti plačiai naudojamas visoje organizacijoje</a:t>
            </a:r>
          </a:p>
          <a:p>
            <a:r>
              <a:rPr lang="lt-LT" dirty="0" smtClean="0"/>
              <a:t>Leidžia aiškiai suprasti kodėl IT paslaugos yra teikiamos ir kaip paveiks organizaciją nekokybiškai teikiamos paslaugos</a:t>
            </a:r>
          </a:p>
          <a:p>
            <a:r>
              <a:rPr lang="lt-LT" dirty="0" smtClean="0"/>
              <a:t>IT padalinio darbuotojai turi suprasti, kad jie teikia paslaugas ir matyti aiškius paslaugos teikimo lygio tikslus, kurių reikia siekti </a:t>
            </a:r>
          </a:p>
        </p:txBody>
      </p:sp>
    </p:spTree>
    <p:extLst>
      <p:ext uri="{BB962C8B-B14F-4D97-AF65-F5344CB8AC3E}">
        <p14:creationId xmlns:p14="http://schemas.microsoft.com/office/powerpoint/2010/main" val="1442784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Susitarimas dėl IT paslaugos </a:t>
            </a:r>
            <a:r>
              <a:rPr lang="lt-LT" dirty="0" smtClean="0"/>
              <a:t>tiekimo</a:t>
            </a:r>
            <a:br>
              <a:rPr lang="lt-LT" dirty="0" smtClean="0"/>
            </a:br>
            <a:r>
              <a:rPr lang="lt-LT" dirty="0" smtClean="0"/>
              <a:t>SLA </a:t>
            </a:r>
            <a:r>
              <a:rPr lang="lt-LT" dirty="0"/>
              <a:t>sutartimi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F625-CC9C-4038-969A-553D50314A2F}" type="slidenum">
              <a:rPr lang="en-US" smtClean="0">
                <a:solidFill>
                  <a:srgbClr val="464653"/>
                </a:solidFill>
              </a:rPr>
              <a:pPr/>
              <a:t>8</a:t>
            </a:fld>
            <a:endParaRPr lang="en-US" dirty="0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25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Kodėl SLA sutartis yra reikalinga?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F625-CC9C-4038-969A-553D50314A2F}" type="slidenum">
              <a:rPr lang="en-US" smtClean="0">
                <a:solidFill>
                  <a:srgbClr val="464653"/>
                </a:solidFill>
              </a:rPr>
              <a:pPr/>
              <a:t>9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 smtClean="0"/>
              <a:t>SLA sutartis yra susitarimas dėl paslaugos teikimo, kurį sudaro ir vienodai supranta tiek tiekėjas, tiek užsakovas</a:t>
            </a:r>
          </a:p>
          <a:p>
            <a:r>
              <a:rPr lang="lt-LT" dirty="0" smtClean="0"/>
              <a:t>Galima pakankamai aiškiai įvardinti abiejų sutarties pusių lūkesčius</a:t>
            </a:r>
          </a:p>
          <a:p>
            <a:r>
              <a:rPr lang="lt-LT" dirty="0" smtClean="0"/>
              <a:t>Susitariama ne tik dėl IT paslaugos funkcinių savybių, bet ir dėl paslaugos teikimo sąlygų bei kokybės</a:t>
            </a:r>
          </a:p>
          <a:p>
            <a:r>
              <a:rPr lang="lt-LT" dirty="0" smtClean="0"/>
              <a:t>Sutartis leidžia užtikrinti, kad bus susitarta dėl objektyvių ir išmatuojamų parametrų</a:t>
            </a:r>
          </a:p>
          <a:p>
            <a:r>
              <a:rPr lang="lt-LT" dirty="0" smtClean="0"/>
              <a:t>Galima įvertinti vartotojo požiūrį  ir tirti vartotojų pasitenkinimą tiekiama paslauga</a:t>
            </a:r>
          </a:p>
          <a:p>
            <a:r>
              <a:rPr lang="lt-LT" dirty="0" smtClean="0"/>
              <a:t>Atsiranda galimybė numatyti paslaugos teikimo kokybės tobulinimo kriterijus</a:t>
            </a:r>
          </a:p>
          <a:p>
            <a:endParaRPr lang="lt-LT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188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470</Words>
  <Application>Microsoft Office PowerPoint</Application>
  <PresentationFormat>On-screen Show (4:3)</PresentationFormat>
  <Paragraphs>69</Paragraphs>
  <Slides>12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IRT valdymas pagal ITIL principus</vt:lpstr>
      <vt:lpstr>Apie mane ir mano patirtį IT paslaugų valdyme</vt:lpstr>
      <vt:lpstr>Pranešimo temos</vt:lpstr>
      <vt:lpstr>Informacinės technologijos kaip paslauga</vt:lpstr>
      <vt:lpstr>Kodėl IT turėtų būti suprantamos kaip paslauga?</vt:lpstr>
      <vt:lpstr>Ką duoda organizacijai toks požiūris?</vt:lpstr>
      <vt:lpstr>IT paslaugų teikimo kultūra organizacijoje</vt:lpstr>
      <vt:lpstr>Susitarimas dėl IT paslaugos tiekimo SLA sutartimi</vt:lpstr>
      <vt:lpstr>Kodėl SLA sutartis yra reikalinga?</vt:lpstr>
      <vt:lpstr>Paslaugų lygio valdymo procesas</vt:lpstr>
      <vt:lpstr>Paslaugų lygio proceso atliekami matavimai</vt:lpstr>
      <vt:lpstr>Ačiū!</vt:lpstr>
    </vt:vector>
  </TitlesOfParts>
  <Company>Microsoft Lietuva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Level Management</dc:title>
  <dc:creator>Sarunas Koncius</dc:creator>
  <cp:lastModifiedBy>Sarunas Koncius</cp:lastModifiedBy>
  <cp:revision>21</cp:revision>
  <dcterms:created xsi:type="dcterms:W3CDTF">2011-10-14T07:47:36Z</dcterms:created>
  <dcterms:modified xsi:type="dcterms:W3CDTF">2011-11-10T11:01:41Z</dcterms:modified>
</cp:coreProperties>
</file>