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74" r:id="rId3"/>
    <p:sldId id="276" r:id="rId4"/>
    <p:sldId id="277" r:id="rId5"/>
    <p:sldId id="278" r:id="rId6"/>
    <p:sldId id="272" r:id="rId7"/>
    <p:sldId id="273" r:id="rId8"/>
    <p:sldId id="270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76" d="100"/>
          <a:sy n="76" d="100"/>
        </p:scale>
        <p:origin x="-120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2538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160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931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3924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224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6916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1868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2654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7784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193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682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1153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Desktop\Untitled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858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ntraštė 1"/>
          <p:cNvSpPr>
            <a:spLocks noGrp="1"/>
          </p:cNvSpPr>
          <p:nvPr>
            <p:ph type="title"/>
          </p:nvPr>
        </p:nvSpPr>
        <p:spPr>
          <a:xfrm>
            <a:off x="1763688" y="2708920"/>
            <a:ext cx="7632848" cy="3096344"/>
          </a:xfrm>
        </p:spPr>
        <p:txBody>
          <a:bodyPr>
            <a:normAutofit/>
          </a:bodyPr>
          <a:lstStyle/>
          <a:p>
            <a:r>
              <a:rPr lang="en-US" sz="3600" dirty="0" smtClean="0">
                <a:cs typeface="Times New Roman" panose="02020603050405020304" pitchFamily="18" charset="0"/>
              </a:rPr>
              <a:t>R</a:t>
            </a:r>
            <a:r>
              <a:rPr lang="lt-LT" sz="3600" dirty="0" smtClean="0">
                <a:cs typeface="Times New Roman" panose="02020603050405020304" pitchFamily="18" charset="0"/>
              </a:rPr>
              <a:t>EGISTRACIJOS Į IKIMOKYKLINIO UGDYMO ĮSTAIGAS </a:t>
            </a:r>
            <a:r>
              <a:rPr lang="en-US" sz="3600" dirty="0" smtClean="0">
                <a:cs typeface="Times New Roman" panose="02020603050405020304" pitchFamily="18" charset="0"/>
              </a:rPr>
              <a:t>INFORMACIN</a:t>
            </a:r>
            <a:r>
              <a:rPr lang="lt-LT" sz="3600" dirty="0" smtClean="0">
                <a:cs typeface="Times New Roman" panose="02020603050405020304" pitchFamily="18" charset="0"/>
              </a:rPr>
              <a:t>Ė SISTEMA</a:t>
            </a:r>
            <a:br>
              <a:rPr lang="lt-LT" sz="3600" dirty="0" smtClean="0">
                <a:cs typeface="Times New Roman" panose="02020603050405020304" pitchFamily="18" charset="0"/>
              </a:rPr>
            </a:br>
            <a:r>
              <a:rPr lang="lt-LT" sz="3600" b="1" dirty="0">
                <a:cs typeface="Times New Roman" panose="02020603050405020304" pitchFamily="18" charset="0"/>
              </a:rPr>
              <a:t/>
            </a:r>
            <a:br>
              <a:rPr lang="lt-LT" sz="3600" b="1" dirty="0">
                <a:cs typeface="Times New Roman" panose="02020603050405020304" pitchFamily="18" charset="0"/>
              </a:rPr>
            </a:br>
            <a:r>
              <a:rPr lang="en-US" sz="3600" b="1" dirty="0" smtClean="0">
                <a:cs typeface="Times New Roman" panose="02020603050405020304" pitchFamily="18" charset="0"/>
              </a:rPr>
              <a:t>VILNIAUS MIESTO PATIRTIS</a:t>
            </a:r>
            <a:endParaRPr lang="en-US" sz="3600" b="1" dirty="0">
              <a:cs typeface="Times New Roman" panose="02020603050405020304" pitchFamily="18" charset="0"/>
            </a:endParaRPr>
          </a:p>
        </p:txBody>
      </p:sp>
      <p:pic>
        <p:nvPicPr>
          <p:cNvPr id="11" name="Picture 2" descr="C:\Users\Ausra\Desktop\Nasc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48044"/>
            <a:ext cx="2215834" cy="1004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ASUS\Desktop\G-VilniausHerba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08720"/>
            <a:ext cx="1230304" cy="148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ASUS\Desktop\idamas logotipa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653" y="1343716"/>
            <a:ext cx="1614267" cy="613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89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Desktop\Untitled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858" y="1635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491064" cy="1156990"/>
          </a:xfrm>
        </p:spPr>
        <p:txBody>
          <a:bodyPr>
            <a:normAutofit/>
          </a:bodyPr>
          <a:lstStyle/>
          <a:p>
            <a:r>
              <a:rPr lang="lt-LT" sz="3600" dirty="0" smtClean="0"/>
              <a:t>SISTEMOS KŪRIMO TIKSLAI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628800"/>
            <a:ext cx="6491064" cy="341724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Inventorizuoti visas laisvas </a:t>
            </a:r>
            <a:r>
              <a:rPr lang="en-US" sz="2400" dirty="0" smtClean="0">
                <a:cs typeface="Times New Roman" panose="02020603050405020304" pitchFamily="18" charset="0"/>
              </a:rPr>
              <a:t>vietas</a:t>
            </a:r>
            <a:r>
              <a:rPr lang="en-US" sz="2400" dirty="0" smtClean="0">
                <a:cs typeface="Times New Roman" panose="02020603050405020304" pitchFamily="18" charset="0"/>
              </a:rPr>
              <a:t>;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Inventorizuoti </a:t>
            </a:r>
            <a:r>
              <a:rPr lang="lt-LT" sz="2400" dirty="0" smtClean="0">
                <a:cs typeface="Times New Roman" panose="02020603050405020304" pitchFamily="18" charset="0"/>
              </a:rPr>
              <a:t>esamą </a:t>
            </a:r>
            <a:r>
              <a:rPr lang="en-US" sz="2400" dirty="0" smtClean="0">
                <a:cs typeface="Times New Roman" panose="02020603050405020304" pitchFamily="18" charset="0"/>
              </a:rPr>
              <a:t>situacij</a:t>
            </a:r>
            <a:r>
              <a:rPr lang="lt-LT" sz="2400" dirty="0" smtClean="0">
                <a:cs typeface="Times New Roman" panose="02020603050405020304" pitchFamily="18" charset="0"/>
              </a:rPr>
              <a:t>ą;</a:t>
            </a:r>
          </a:p>
          <a:p>
            <a:r>
              <a:rPr lang="lt-LT" sz="2400" dirty="0" smtClean="0">
                <a:cs typeface="Times New Roman" panose="02020603050405020304" pitchFamily="18" charset="0"/>
              </a:rPr>
              <a:t>Įvesti vieningą prašymų pateikimo tvarką;</a:t>
            </a:r>
          </a:p>
          <a:p>
            <a:r>
              <a:rPr lang="lt-LT" sz="2400" dirty="0" smtClean="0">
                <a:cs typeface="Times New Roman" panose="02020603050405020304" pitchFamily="18" charset="0"/>
              </a:rPr>
              <a:t>Informuoti suinteresuotus asmenis apie pasikeitimus eilėse;</a:t>
            </a:r>
          </a:p>
          <a:p>
            <a:r>
              <a:rPr lang="lt-LT" sz="2400" dirty="0" smtClean="0">
                <a:cs typeface="Times New Roman" panose="02020603050405020304" pitchFamily="18" charset="0"/>
              </a:rPr>
              <a:t>Informuoti suinteresuotus asmenis apie priėmimo faktą;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Gauti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lt-LT" sz="2400" dirty="0" smtClean="0">
                <a:cs typeface="Times New Roman" panose="02020603050405020304" pitchFamily="18" charset="0"/>
              </a:rPr>
              <a:t>grupių (tipų) </a:t>
            </a:r>
            <a:r>
              <a:rPr lang="en-US" sz="2400" dirty="0" smtClean="0">
                <a:cs typeface="Times New Roman" panose="02020603050405020304" pitchFamily="18" charset="0"/>
              </a:rPr>
              <a:t>real</a:t>
            </a:r>
            <a:r>
              <a:rPr lang="lt-LT" sz="2400" dirty="0" smtClean="0">
                <a:cs typeface="Times New Roman" panose="02020603050405020304" pitchFamily="18" charset="0"/>
              </a:rPr>
              <a:t>ų poreikį;</a:t>
            </a:r>
          </a:p>
          <a:p>
            <a:r>
              <a:rPr lang="lt-LT" sz="2400" dirty="0" smtClean="0">
                <a:cs typeface="Times New Roman" panose="02020603050405020304" pitchFamily="18" charset="0"/>
              </a:rPr>
              <a:t>Pateikti ataskaitas savivaldybės mastu.</a:t>
            </a:r>
          </a:p>
          <a:p>
            <a:endParaRPr lang="lt-LT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5" name="Picture 2" descr="C:\Users\Ausra\Desktop\Nas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589240"/>
            <a:ext cx="1172702" cy="53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SUS\Desktop\G-VilniausHerba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021" y="5589240"/>
            <a:ext cx="71665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SUS\Desktop\idamas logotipa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589240"/>
            <a:ext cx="113696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88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Desktop\Untitled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858" y="1635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491064" cy="1156990"/>
          </a:xfrm>
        </p:spPr>
        <p:txBody>
          <a:bodyPr>
            <a:normAutofit/>
          </a:bodyPr>
          <a:lstStyle/>
          <a:p>
            <a:r>
              <a:rPr lang="lt-LT" sz="3600" dirty="0" smtClean="0"/>
              <a:t>BUVUSI SITUACIJA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628800"/>
            <a:ext cx="6491064" cy="341724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I</a:t>
            </a:r>
            <a:r>
              <a:rPr lang="lt-LT" sz="2400" dirty="0" smtClean="0">
                <a:cs typeface="Times New Roman" panose="02020603050405020304" pitchFamily="18" charset="0"/>
              </a:rPr>
              <a:t>š viso vaikų grupėse – </a:t>
            </a:r>
            <a:r>
              <a:rPr lang="lt-LT" sz="3600" b="1" dirty="0" smtClean="0">
                <a:cs typeface="Times New Roman" panose="02020603050405020304" pitchFamily="18" charset="0"/>
              </a:rPr>
              <a:t>?</a:t>
            </a:r>
            <a:r>
              <a:rPr lang="lt-LT" sz="2400" dirty="0" smtClean="0">
                <a:cs typeface="Times New Roman" panose="02020603050405020304" pitchFamily="18" charset="0"/>
              </a:rPr>
              <a:t>;</a:t>
            </a:r>
          </a:p>
          <a:p>
            <a:r>
              <a:rPr lang="lt-LT" sz="2400" dirty="0" smtClean="0">
                <a:cs typeface="Times New Roman" panose="02020603050405020304" pitchFamily="18" charset="0"/>
              </a:rPr>
              <a:t>Laisvų vietų į grupes – </a:t>
            </a:r>
            <a:r>
              <a:rPr lang="lt-LT" sz="3600" b="1" dirty="0" smtClean="0">
                <a:cs typeface="Times New Roman" panose="02020603050405020304" pitchFamily="18" charset="0"/>
              </a:rPr>
              <a:t>0</a:t>
            </a:r>
            <a:r>
              <a:rPr lang="lt-LT" sz="2400" dirty="0" smtClean="0">
                <a:cs typeface="Times New Roman" panose="02020603050405020304" pitchFamily="18" charset="0"/>
              </a:rPr>
              <a:t>;</a:t>
            </a:r>
          </a:p>
          <a:p>
            <a:r>
              <a:rPr lang="lt-LT" sz="2400" dirty="0" smtClean="0">
                <a:cs typeface="Times New Roman" panose="02020603050405020304" pitchFamily="18" charset="0"/>
              </a:rPr>
              <a:t>Susidubliavusių vaikų skaičius – </a:t>
            </a:r>
            <a:r>
              <a:rPr lang="lt-LT" sz="3600" b="1" dirty="0" smtClean="0">
                <a:cs typeface="Times New Roman" panose="02020603050405020304" pitchFamily="18" charset="0"/>
              </a:rPr>
              <a:t>~ 1000</a:t>
            </a:r>
            <a:r>
              <a:rPr lang="lt-LT" sz="2400" dirty="0" smtClean="0">
                <a:cs typeface="Times New Roman" panose="02020603050405020304" pitchFamily="18" charset="0"/>
              </a:rPr>
              <a:t>;</a:t>
            </a:r>
          </a:p>
          <a:p>
            <a:r>
              <a:rPr lang="lt-LT" sz="2400" dirty="0" smtClean="0">
                <a:cs typeface="Times New Roman" panose="02020603050405020304" pitchFamily="18" charset="0"/>
              </a:rPr>
              <a:t>Naujo tipo grupių poreikis – </a:t>
            </a:r>
            <a:r>
              <a:rPr lang="en-US" sz="2400" b="1" dirty="0">
                <a:cs typeface="Times New Roman" panose="02020603050405020304" pitchFamily="18" charset="0"/>
              </a:rPr>
              <a:t>neai</a:t>
            </a:r>
            <a:r>
              <a:rPr lang="lt-LT" sz="2400" b="1" dirty="0">
                <a:cs typeface="Times New Roman" panose="02020603050405020304" pitchFamily="18" charset="0"/>
              </a:rPr>
              <a:t>škus</a:t>
            </a:r>
            <a:r>
              <a:rPr lang="lt-LT" sz="2400" dirty="0">
                <a:cs typeface="Times New Roman" panose="02020603050405020304" pitchFamily="18" charset="0"/>
              </a:rPr>
              <a:t>;</a:t>
            </a:r>
            <a:endParaRPr lang="lt-LT" sz="2400" dirty="0" smtClean="0">
              <a:cs typeface="Times New Roman" panose="02020603050405020304" pitchFamily="18" charset="0"/>
            </a:endParaRPr>
          </a:p>
          <a:p>
            <a:r>
              <a:rPr lang="lt-LT" sz="2400" dirty="0" smtClean="0">
                <a:cs typeface="Times New Roman" panose="02020603050405020304" pitchFamily="18" charset="0"/>
              </a:rPr>
              <a:t>Vietų į darželius poreikis </a:t>
            </a:r>
            <a:r>
              <a:rPr lang="lt-LT" sz="2400" dirty="0">
                <a:cs typeface="Times New Roman" panose="02020603050405020304" pitchFamily="18" charset="0"/>
              </a:rPr>
              <a:t>– </a:t>
            </a:r>
            <a:r>
              <a:rPr lang="en-US" sz="2400" b="1" dirty="0" smtClean="0">
                <a:cs typeface="Times New Roman" panose="02020603050405020304" pitchFamily="18" charset="0"/>
              </a:rPr>
              <a:t>neai</a:t>
            </a:r>
            <a:r>
              <a:rPr lang="lt-LT" sz="2400" b="1" dirty="0" smtClean="0">
                <a:cs typeface="Times New Roman" panose="02020603050405020304" pitchFamily="18" charset="0"/>
              </a:rPr>
              <a:t>škus</a:t>
            </a:r>
            <a:r>
              <a:rPr lang="lt-LT" sz="2400" dirty="0" smtClean="0">
                <a:cs typeface="Times New Roman" panose="02020603050405020304" pitchFamily="18" charset="0"/>
              </a:rPr>
              <a:t>;</a:t>
            </a:r>
          </a:p>
          <a:p>
            <a:r>
              <a:rPr lang="lt-LT" sz="2400" dirty="0" smtClean="0">
                <a:cs typeface="Times New Roman" panose="02020603050405020304" pitchFamily="18" charset="0"/>
              </a:rPr>
              <a:t>Vietų perteklius grupėse kurių nereikia </a:t>
            </a:r>
            <a:r>
              <a:rPr lang="lt-LT" sz="2400" dirty="0">
                <a:cs typeface="Times New Roman" panose="02020603050405020304" pitchFamily="18" charset="0"/>
              </a:rPr>
              <a:t>– </a:t>
            </a:r>
            <a:r>
              <a:rPr lang="en-US" sz="2400" dirty="0" smtClean="0"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cs typeface="Times New Roman" panose="02020603050405020304" pitchFamily="18" charset="0"/>
              </a:rPr>
            </a:br>
            <a:r>
              <a:rPr lang="lt-LT" sz="3600" b="1" dirty="0" smtClean="0">
                <a:cs typeface="Times New Roman" panose="02020603050405020304" pitchFamily="18" charset="0"/>
              </a:rPr>
              <a:t>~ </a:t>
            </a:r>
            <a:r>
              <a:rPr lang="en-US" sz="3600" b="1" dirty="0" smtClean="0">
                <a:cs typeface="Times New Roman" panose="02020603050405020304" pitchFamily="18" charset="0"/>
              </a:rPr>
              <a:t>1000</a:t>
            </a:r>
            <a:r>
              <a:rPr lang="lt-LT" sz="2400" dirty="0" smtClean="0">
                <a:cs typeface="Times New Roman" panose="02020603050405020304" pitchFamily="18" charset="0"/>
              </a:rPr>
              <a:t>.</a:t>
            </a:r>
          </a:p>
          <a:p>
            <a:endParaRPr lang="lt-LT" sz="2400" dirty="0" smtClean="0">
              <a:cs typeface="Times New Roman" panose="02020603050405020304" pitchFamily="18" charset="0"/>
            </a:endParaRPr>
          </a:p>
          <a:p>
            <a:endParaRPr lang="lt-LT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5" name="Picture 2" descr="C:\Users\Ausra\Desktop\Nas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589240"/>
            <a:ext cx="1172702" cy="53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SUS\Desktop\G-VilniausHerba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021" y="5589240"/>
            <a:ext cx="71665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SUS\Desktop\idamas logotipa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589240"/>
            <a:ext cx="113696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69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Desktop\Untitled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858" y="1635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491064" cy="1156990"/>
          </a:xfrm>
        </p:spPr>
        <p:txBody>
          <a:bodyPr>
            <a:normAutofit fontScale="90000"/>
          </a:bodyPr>
          <a:lstStyle/>
          <a:p>
            <a:r>
              <a:rPr lang="lt-LT" sz="3600" dirty="0" smtClean="0"/>
              <a:t>SITUACIJA PO SISTEMOS ĮDIEGIMO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628800"/>
            <a:ext cx="6491064" cy="3417243"/>
          </a:xfrm>
        </p:spPr>
        <p:txBody>
          <a:bodyPr>
            <a:normAutofit fontScale="92500" lnSpcReduction="10000"/>
          </a:bodyPr>
          <a:lstStyle/>
          <a:p>
            <a:r>
              <a:rPr lang="lt-LT" sz="2400" dirty="0" smtClean="0">
                <a:cs typeface="Times New Roman" panose="02020603050405020304" pitchFamily="18" charset="0"/>
              </a:rPr>
              <a:t>Iš viso vaikų grupėse – </a:t>
            </a:r>
            <a:r>
              <a:rPr lang="lt-LT" sz="3900" b="1" dirty="0" smtClean="0">
                <a:cs typeface="Times New Roman" panose="02020603050405020304" pitchFamily="18" charset="0"/>
              </a:rPr>
              <a:t>?</a:t>
            </a:r>
            <a:r>
              <a:rPr lang="lt-LT" sz="2400" dirty="0" smtClean="0">
                <a:cs typeface="Times New Roman" panose="02020603050405020304" pitchFamily="18" charset="0"/>
              </a:rPr>
              <a:t>;</a:t>
            </a:r>
          </a:p>
          <a:p>
            <a:r>
              <a:rPr lang="lt-LT" sz="2400" dirty="0" smtClean="0">
                <a:cs typeface="Times New Roman" panose="02020603050405020304" pitchFamily="18" charset="0"/>
              </a:rPr>
              <a:t>Laisvų vietų į grupes – </a:t>
            </a:r>
            <a:r>
              <a:rPr lang="lt-LT" sz="3600" b="1" dirty="0" smtClean="0">
                <a:cs typeface="Times New Roman" panose="02020603050405020304" pitchFamily="18" charset="0"/>
              </a:rPr>
              <a:t>6</a:t>
            </a:r>
            <a:r>
              <a:rPr lang="lt-LT" sz="2400" dirty="0" smtClean="0">
                <a:cs typeface="Times New Roman" panose="02020603050405020304" pitchFamily="18" charset="0"/>
              </a:rPr>
              <a:t>;</a:t>
            </a:r>
          </a:p>
          <a:p>
            <a:r>
              <a:rPr lang="lt-LT" sz="2400" dirty="0" smtClean="0">
                <a:cs typeface="Times New Roman" panose="02020603050405020304" pitchFamily="18" charset="0"/>
              </a:rPr>
              <a:t>Susidubliavusių vaikų skaičius – </a:t>
            </a:r>
            <a:r>
              <a:rPr lang="lt-LT" sz="3600" b="1" dirty="0" smtClean="0">
                <a:cs typeface="Times New Roman" panose="02020603050405020304" pitchFamily="18" charset="0"/>
              </a:rPr>
              <a:t>8</a:t>
            </a:r>
            <a:r>
              <a:rPr lang="lt-LT" sz="2400" dirty="0" smtClean="0">
                <a:cs typeface="Times New Roman" panose="02020603050405020304" pitchFamily="18" charset="0"/>
              </a:rPr>
              <a:t>;</a:t>
            </a:r>
          </a:p>
          <a:p>
            <a:r>
              <a:rPr lang="lt-LT" sz="2400" dirty="0" smtClean="0">
                <a:cs typeface="Times New Roman" panose="02020603050405020304" pitchFamily="18" charset="0"/>
              </a:rPr>
              <a:t>Naujo tipo grupių poreikis – </a:t>
            </a:r>
            <a:r>
              <a:rPr lang="lt-LT" sz="3600" b="1" dirty="0" smtClean="0">
                <a:cs typeface="Times New Roman" panose="02020603050405020304" pitchFamily="18" charset="0"/>
              </a:rPr>
              <a:t>40</a:t>
            </a:r>
            <a:r>
              <a:rPr lang="lt-LT" sz="2400" dirty="0" smtClean="0">
                <a:cs typeface="Times New Roman" panose="02020603050405020304" pitchFamily="18" charset="0"/>
              </a:rPr>
              <a:t>;</a:t>
            </a:r>
          </a:p>
          <a:p>
            <a:r>
              <a:rPr lang="lt-LT" sz="2400" dirty="0" smtClean="0">
                <a:cs typeface="Times New Roman" panose="02020603050405020304" pitchFamily="18" charset="0"/>
              </a:rPr>
              <a:t>Vietų į darželius poreikis </a:t>
            </a:r>
            <a:r>
              <a:rPr lang="lt-LT" sz="2400" dirty="0">
                <a:cs typeface="Times New Roman" panose="02020603050405020304" pitchFamily="18" charset="0"/>
              </a:rPr>
              <a:t>– </a:t>
            </a:r>
            <a:r>
              <a:rPr lang="lt-LT" sz="3600" b="1" dirty="0" smtClean="0">
                <a:cs typeface="Times New Roman" panose="02020603050405020304" pitchFamily="18" charset="0"/>
              </a:rPr>
              <a:t>4666</a:t>
            </a:r>
            <a:r>
              <a:rPr lang="lt-LT" sz="2400" dirty="0" smtClean="0">
                <a:cs typeface="Times New Roman" panose="02020603050405020304" pitchFamily="18" charset="0"/>
              </a:rPr>
              <a:t>;</a:t>
            </a:r>
          </a:p>
          <a:p>
            <a:r>
              <a:rPr lang="lt-LT" sz="2400" dirty="0" smtClean="0">
                <a:cs typeface="Times New Roman" panose="02020603050405020304" pitchFamily="18" charset="0"/>
              </a:rPr>
              <a:t>Vietų perteklius </a:t>
            </a:r>
            <a:r>
              <a:rPr lang="lt-LT" sz="2400" dirty="0" smtClean="0">
                <a:cs typeface="Times New Roman" panose="02020603050405020304" pitchFamily="18" charset="0"/>
              </a:rPr>
              <a:t>grupėse</a:t>
            </a:r>
            <a:r>
              <a:rPr lang="en-US" sz="2400" dirty="0" smtClean="0">
                <a:cs typeface="Times New Roman" panose="02020603050405020304" pitchFamily="18" charset="0"/>
              </a:rPr>
              <a:t>,</a:t>
            </a:r>
            <a:r>
              <a:rPr lang="lt-LT" sz="2400" dirty="0" smtClean="0">
                <a:cs typeface="Times New Roman" panose="02020603050405020304" pitchFamily="18" charset="0"/>
              </a:rPr>
              <a:t> </a:t>
            </a:r>
            <a:r>
              <a:rPr lang="lt-LT" sz="2400" dirty="0" smtClean="0">
                <a:cs typeface="Times New Roman" panose="02020603050405020304" pitchFamily="18" charset="0"/>
              </a:rPr>
              <a:t>kurių nereikia – </a:t>
            </a:r>
            <a:r>
              <a:rPr lang="lt-LT" sz="3600" b="1" dirty="0" smtClean="0">
                <a:cs typeface="Times New Roman" panose="02020603050405020304" pitchFamily="18" charset="0"/>
              </a:rPr>
              <a:t>0</a:t>
            </a:r>
            <a:r>
              <a:rPr lang="lt-LT" sz="2400" dirty="0">
                <a:cs typeface="Times New Roman" panose="02020603050405020304" pitchFamily="18" charset="0"/>
              </a:rPr>
              <a:t>.</a:t>
            </a:r>
            <a:endParaRPr lang="lt-LT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5" name="Picture 2" descr="C:\Users\Ausra\Desktop\Nas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589240"/>
            <a:ext cx="1172702" cy="53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SUS\Desktop\G-VilniausHerba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021" y="5589240"/>
            <a:ext cx="71665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SUS\Desktop\idamas logotipa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589240"/>
            <a:ext cx="113696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85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Desktop\Untitled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59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723" y="125049"/>
            <a:ext cx="6491064" cy="11569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Informacinis</a:t>
            </a:r>
            <a:r>
              <a:rPr lang="en-US" sz="3600" dirty="0" smtClean="0"/>
              <a:t> </a:t>
            </a:r>
            <a:r>
              <a:rPr lang="en-US" sz="3600" dirty="0" smtClean="0"/>
              <a:t>sprendimas</a:t>
            </a:r>
            <a:endParaRPr lang="lt-LT" sz="3600" dirty="0"/>
          </a:p>
        </p:txBody>
      </p:sp>
      <p:pic>
        <p:nvPicPr>
          <p:cNvPr id="5" name="Picture 2" descr="C:\Users\Ausra\Desktop\Nas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589240"/>
            <a:ext cx="1172702" cy="53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SUS\Desktop\G-VilniausHerba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021" y="5589240"/>
            <a:ext cx="71665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SUS\Desktop\idamas logotipa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589240"/>
            <a:ext cx="113696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722337" y="1282039"/>
            <a:ext cx="1715085" cy="9377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lt-LT" dirty="0" smtClean="0"/>
              <a:t>www.vilnius.lt</a:t>
            </a:r>
            <a:endParaRPr lang="lt-LT" dirty="0"/>
          </a:p>
        </p:txBody>
      </p:sp>
      <p:sp>
        <p:nvSpPr>
          <p:cNvPr id="11" name="Smiley Face 10"/>
          <p:cNvSpPr/>
          <p:nvPr/>
        </p:nvSpPr>
        <p:spPr>
          <a:xfrm>
            <a:off x="2533263" y="2648770"/>
            <a:ext cx="720080" cy="648072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lt-LT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068494" y="3240435"/>
            <a:ext cx="1649618" cy="57849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1800" b="1" dirty="0" smtClean="0">
                <a:solidFill>
                  <a:schemeClr val="accent1">
                    <a:lumMod val="75000"/>
                  </a:schemeClr>
                </a:solidFill>
              </a:rPr>
              <a:t>Tėvai/globėjai</a:t>
            </a:r>
            <a:endParaRPr lang="lt-LT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2336" y="3725832"/>
            <a:ext cx="1715085" cy="9377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lt-LT" dirty="0" smtClean="0"/>
              <a:t>Vienas langelis</a:t>
            </a:r>
          </a:p>
          <a:p>
            <a:pPr algn="ctr"/>
            <a:r>
              <a:rPr lang="lt-LT" dirty="0" smtClean="0"/>
              <a:t>Vilniaus savivaldybėje</a:t>
            </a:r>
            <a:endParaRPr lang="lt-LT" dirty="0"/>
          </a:p>
        </p:txBody>
      </p:sp>
      <p:sp>
        <p:nvSpPr>
          <p:cNvPr id="17" name="Snip Diagonal Corner Rectangle 16"/>
          <p:cNvSpPr/>
          <p:nvPr/>
        </p:nvSpPr>
        <p:spPr>
          <a:xfrm>
            <a:off x="5833491" y="2582797"/>
            <a:ext cx="1225263" cy="780016"/>
          </a:xfrm>
          <a:prstGeom prst="snip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lt-LT" dirty="0" smtClean="0"/>
              <a:t>Eilių sudarymas</a:t>
            </a:r>
            <a:endParaRPr lang="lt-LT" dirty="0"/>
          </a:p>
        </p:txBody>
      </p:sp>
      <p:sp>
        <p:nvSpPr>
          <p:cNvPr id="19" name="Snip Diagonal Corner Rectangle 18"/>
          <p:cNvSpPr/>
          <p:nvPr/>
        </p:nvSpPr>
        <p:spPr>
          <a:xfrm>
            <a:off x="4055762" y="2582795"/>
            <a:ext cx="1283321" cy="780017"/>
          </a:xfrm>
          <a:prstGeom prst="snip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lt-LT" dirty="0" smtClean="0"/>
              <a:t>Prašymas</a:t>
            </a:r>
            <a:endParaRPr lang="lt-LT" dirty="0"/>
          </a:p>
        </p:txBody>
      </p:sp>
      <p:sp>
        <p:nvSpPr>
          <p:cNvPr id="21" name="Flowchart: Predefined Process 20"/>
          <p:cNvSpPr/>
          <p:nvPr/>
        </p:nvSpPr>
        <p:spPr>
          <a:xfrm>
            <a:off x="2748598" y="4194701"/>
            <a:ext cx="1328696" cy="714681"/>
          </a:xfrm>
          <a:prstGeom prst="flowChartPredefined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lt-LT" sz="1400" dirty="0" smtClean="0"/>
              <a:t>Dokumentų valdymo sistema</a:t>
            </a:r>
            <a:endParaRPr lang="lt-LT" sz="1400" dirty="0"/>
          </a:p>
        </p:txBody>
      </p:sp>
      <p:sp>
        <p:nvSpPr>
          <p:cNvPr id="22" name="Snip Diagonal Corner Rectangle 21"/>
          <p:cNvSpPr/>
          <p:nvPr/>
        </p:nvSpPr>
        <p:spPr>
          <a:xfrm>
            <a:off x="7512651" y="2582795"/>
            <a:ext cx="1224136" cy="780018"/>
          </a:xfrm>
          <a:prstGeom prst="snip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lt-LT" dirty="0" smtClean="0"/>
              <a:t>Grupių formavimas</a:t>
            </a:r>
            <a:endParaRPr lang="lt-LT" dirty="0"/>
          </a:p>
        </p:txBody>
      </p:sp>
      <p:sp>
        <p:nvSpPr>
          <p:cNvPr id="23" name="Rounded Rectangle 22"/>
          <p:cNvSpPr/>
          <p:nvPr/>
        </p:nvSpPr>
        <p:spPr>
          <a:xfrm>
            <a:off x="7404639" y="1426872"/>
            <a:ext cx="1440160" cy="6480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lt-LT" dirty="0" smtClean="0"/>
              <a:t>Vartotojų informavimas</a:t>
            </a:r>
            <a:endParaRPr lang="lt-LT" dirty="0"/>
          </a:p>
        </p:txBody>
      </p:sp>
      <p:sp>
        <p:nvSpPr>
          <p:cNvPr id="24" name="Rounded Rectangle 23"/>
          <p:cNvSpPr/>
          <p:nvPr/>
        </p:nvSpPr>
        <p:spPr>
          <a:xfrm>
            <a:off x="7404639" y="3870665"/>
            <a:ext cx="1440160" cy="6480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lt-LT" dirty="0" smtClean="0"/>
              <a:t>Ataskaitų formavimas</a:t>
            </a:r>
            <a:endParaRPr lang="lt-LT" dirty="0"/>
          </a:p>
        </p:txBody>
      </p:sp>
      <p:cxnSp>
        <p:nvCxnSpPr>
          <p:cNvPr id="26" name="Straight Arrow Connector 25"/>
          <p:cNvCxnSpPr>
            <a:stCxn id="11" idx="6"/>
            <a:endCxn id="19" idx="2"/>
          </p:cNvCxnSpPr>
          <p:nvPr/>
        </p:nvCxnSpPr>
        <p:spPr>
          <a:xfrm flipV="1">
            <a:off x="3253343" y="2972804"/>
            <a:ext cx="802419" cy="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1"/>
            <a:endCxn id="21" idx="0"/>
          </p:cNvCxnSpPr>
          <p:nvPr/>
        </p:nvCxnSpPr>
        <p:spPr>
          <a:xfrm flipH="1">
            <a:off x="3412946" y="3362812"/>
            <a:ext cx="1284477" cy="8318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1"/>
            <a:endCxn id="13" idx="0"/>
          </p:cNvCxnSpPr>
          <p:nvPr/>
        </p:nvCxnSpPr>
        <p:spPr>
          <a:xfrm>
            <a:off x="4697423" y="3362812"/>
            <a:ext cx="882456" cy="36302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9" idx="3"/>
          </p:cNvCxnSpPr>
          <p:nvPr/>
        </p:nvCxnSpPr>
        <p:spPr>
          <a:xfrm flipV="1">
            <a:off x="4697423" y="2219778"/>
            <a:ext cx="882455" cy="36301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7" idx="1"/>
          </p:cNvCxnSpPr>
          <p:nvPr/>
        </p:nvCxnSpPr>
        <p:spPr>
          <a:xfrm flipV="1">
            <a:off x="5579878" y="3362813"/>
            <a:ext cx="866245" cy="36301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7" idx="3"/>
          </p:cNvCxnSpPr>
          <p:nvPr/>
        </p:nvCxnSpPr>
        <p:spPr>
          <a:xfrm>
            <a:off x="5579878" y="2219778"/>
            <a:ext cx="866245" cy="36301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7" idx="0"/>
            <a:endCxn id="22" idx="2"/>
          </p:cNvCxnSpPr>
          <p:nvPr/>
        </p:nvCxnSpPr>
        <p:spPr>
          <a:xfrm flipV="1">
            <a:off x="7058754" y="2972804"/>
            <a:ext cx="453897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23" idx="2"/>
          </p:cNvCxnSpPr>
          <p:nvPr/>
        </p:nvCxnSpPr>
        <p:spPr>
          <a:xfrm flipV="1">
            <a:off x="8124719" y="2074944"/>
            <a:ext cx="0" cy="50785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2" idx="1"/>
            <a:endCxn id="24" idx="0"/>
          </p:cNvCxnSpPr>
          <p:nvPr/>
        </p:nvCxnSpPr>
        <p:spPr>
          <a:xfrm>
            <a:off x="8124719" y="3362813"/>
            <a:ext cx="0" cy="5078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2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Desktop\Untitled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134" y="1635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>
            <a:normAutofit/>
          </a:bodyPr>
          <a:lstStyle/>
          <a:p>
            <a:r>
              <a:rPr lang="lt-LT" dirty="0" smtClean="0"/>
              <a:t>Įgyvendintos integracijos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>
            <a:normAutofit/>
          </a:bodyPr>
          <a:lstStyle/>
          <a:p>
            <a:r>
              <a:rPr lang="lt-LT" sz="2400" dirty="0"/>
              <a:t>VIISP sistema;</a:t>
            </a:r>
            <a:endParaRPr lang="en-US" sz="2400" dirty="0"/>
          </a:p>
          <a:p>
            <a:r>
              <a:rPr lang="lt-LT" sz="2400" dirty="0" smtClean="0"/>
              <a:t>Savivaldybės turinio </a:t>
            </a:r>
            <a:r>
              <a:rPr lang="lt-LT" sz="2400" dirty="0"/>
              <a:t>valdymo sistema;</a:t>
            </a:r>
            <a:endParaRPr lang="en-US" sz="2400" dirty="0"/>
          </a:p>
          <a:p>
            <a:r>
              <a:rPr lang="lt-LT" sz="2400" dirty="0"/>
              <a:t>Savivaldybės dokumentų valdymo sistema;</a:t>
            </a:r>
            <a:endParaRPr lang="en-US" sz="2400" dirty="0"/>
          </a:p>
          <a:p>
            <a:pPr lvl="0"/>
            <a:r>
              <a:rPr lang="lt-LT" sz="2400" dirty="0" smtClean="0"/>
              <a:t>Gyventojų registro sistema;</a:t>
            </a:r>
            <a:endParaRPr lang="en-US" sz="2400" dirty="0" smtClean="0"/>
          </a:p>
          <a:p>
            <a:pPr lvl="0"/>
            <a:r>
              <a:rPr lang="lt-LT" sz="2400" dirty="0" smtClean="0"/>
              <a:t>Neįgaliųjų registras;</a:t>
            </a:r>
          </a:p>
          <a:p>
            <a:pPr lvl="0"/>
            <a:r>
              <a:rPr lang="lt-LT" sz="2400" dirty="0" smtClean="0"/>
              <a:t>Mano dienynas (elektroninis mokyklų dienynas) sistema.</a:t>
            </a:r>
            <a:endParaRPr lang="en-US" sz="2400" dirty="0" smtClean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5" name="Picture 2" descr="C:\Users\Ausra\Desktop\Nas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740685"/>
            <a:ext cx="1172702" cy="53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SUS\Desktop\G-VilniausHerba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741163"/>
            <a:ext cx="71665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SUS\Desktop\idamas logotipa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40685"/>
            <a:ext cx="113696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90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Desktop\Untitled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134" y="1635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>
            <a:normAutofit/>
          </a:bodyPr>
          <a:lstStyle/>
          <a:p>
            <a:r>
              <a:rPr lang="lt-LT" dirty="0" smtClean="0"/>
              <a:t>Sistemos plėtra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4992" y="1421785"/>
            <a:ext cx="6491064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Lankomumo</a:t>
            </a:r>
            <a:r>
              <a:rPr lang="en-US" sz="2400" dirty="0" smtClean="0"/>
              <a:t> </a:t>
            </a:r>
            <a:r>
              <a:rPr lang="en-US" sz="2400" dirty="0" smtClean="0"/>
              <a:t>apskaitos</a:t>
            </a:r>
            <a:r>
              <a:rPr lang="en-US" sz="2400" dirty="0" smtClean="0"/>
              <a:t> </a:t>
            </a:r>
            <a:r>
              <a:rPr lang="en-US" sz="2400" dirty="0" smtClean="0"/>
              <a:t>tvarkymas</a:t>
            </a:r>
            <a:r>
              <a:rPr lang="en-US" sz="2400" dirty="0" smtClean="0"/>
              <a:t>:</a:t>
            </a:r>
            <a:endParaRPr lang="lt-LT" sz="2400" dirty="0" smtClean="0"/>
          </a:p>
          <a:p>
            <a:pPr lvl="1"/>
            <a:r>
              <a:rPr lang="lt-LT" sz="1800" dirty="0" smtClean="0"/>
              <a:t>Duomen</a:t>
            </a:r>
            <a:r>
              <a:rPr lang="lt-LT" sz="1800" dirty="0"/>
              <a:t>ų</a:t>
            </a:r>
            <a:r>
              <a:rPr lang="lt-LT" sz="1800" dirty="0" smtClean="0"/>
              <a:t> </a:t>
            </a:r>
            <a:r>
              <a:rPr lang="lt-LT" sz="1800" dirty="0" smtClean="0"/>
              <a:t>apie vaikų lankomumą įvedimas;</a:t>
            </a:r>
          </a:p>
          <a:p>
            <a:pPr lvl="1"/>
            <a:r>
              <a:rPr lang="lt-LT" sz="1800" dirty="0" smtClean="0"/>
              <a:t>Bendravimo priemonės darželio darbuotojams ir tėvams</a:t>
            </a:r>
            <a:r>
              <a:rPr lang="lt-LT" sz="1800" dirty="0" smtClean="0">
                <a:cs typeface="Times New Roman" panose="02020603050405020304" pitchFamily="18" charset="0"/>
              </a:rPr>
              <a:t>.</a:t>
            </a:r>
            <a:endParaRPr lang="en-US" sz="1800" dirty="0" smtClean="0"/>
          </a:p>
          <a:p>
            <a:r>
              <a:rPr lang="lt-LT" sz="2400" dirty="0" smtClean="0"/>
              <a:t>Maitinimo apskaitos tvarkymas</a:t>
            </a:r>
            <a:r>
              <a:rPr lang="en-US" sz="2400" dirty="0" smtClean="0"/>
              <a:t>:</a:t>
            </a:r>
            <a:endParaRPr lang="lt-LT" sz="2000" dirty="0" smtClean="0"/>
          </a:p>
          <a:p>
            <a:pPr lvl="1"/>
            <a:r>
              <a:rPr lang="lt-LT" sz="1800" dirty="0" smtClean="0"/>
              <a:t>Maitinimo užsakymas – meniu pasirinkimas;</a:t>
            </a:r>
          </a:p>
          <a:p>
            <a:pPr lvl="1"/>
            <a:r>
              <a:rPr lang="lt-LT" sz="1800" dirty="0" smtClean="0">
                <a:cs typeface="Times New Roman" panose="02020603050405020304" pitchFamily="18" charset="0"/>
              </a:rPr>
              <a:t>Valgyklos apskaitos duomenų perdavimas centrinėms </a:t>
            </a:r>
            <a:r>
              <a:rPr lang="lt-LT" sz="1800" dirty="0" smtClean="0">
                <a:cs typeface="Times New Roman" panose="02020603050405020304" pitchFamily="18" charset="0"/>
              </a:rPr>
              <a:t>institucijoms</a:t>
            </a:r>
            <a:r>
              <a:rPr lang="lt-LT" sz="1800" dirty="0" smtClean="0">
                <a:cs typeface="Times New Roman" panose="02020603050405020304" pitchFamily="18" charset="0"/>
              </a:rPr>
              <a:t>. </a:t>
            </a:r>
          </a:p>
          <a:p>
            <a:r>
              <a:rPr lang="en-US" sz="2400" dirty="0" smtClean="0"/>
              <a:t>Apmok</a:t>
            </a:r>
            <a:r>
              <a:rPr lang="lt-LT" sz="2400" dirty="0" smtClean="0"/>
              <a:t>ėjimo už paslaugas valdymas:</a:t>
            </a:r>
          </a:p>
          <a:p>
            <a:pPr lvl="1"/>
            <a:r>
              <a:rPr lang="lt-LT" sz="1800" dirty="0" smtClean="0"/>
              <a:t>Apmokėjimas už darželio lankymą;</a:t>
            </a:r>
          </a:p>
          <a:p>
            <a:pPr lvl="1"/>
            <a:r>
              <a:rPr lang="lt-LT" sz="1800" dirty="0" smtClean="0"/>
              <a:t>Apmokėjimas už maitinimą darželyje;</a:t>
            </a:r>
          </a:p>
          <a:p>
            <a:pPr lvl="1"/>
            <a:r>
              <a:rPr lang="lt-LT" sz="1800" dirty="0" smtClean="0"/>
              <a:t>Sąskaitų formavimas ir siuntimas.</a:t>
            </a:r>
          </a:p>
          <a:p>
            <a:pPr marL="0" lvl="0" indent="0">
              <a:buNone/>
            </a:pPr>
            <a:endParaRPr lang="lt-LT" b="1" dirty="0" smtClean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5" name="Picture 2" descr="C:\Users\Ausra\Desktop\Nas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740685"/>
            <a:ext cx="1172702" cy="53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SUS\Desktop\G-VilniausHerba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741163"/>
            <a:ext cx="71665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SUS\Desktop\idamas logotipa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40685"/>
            <a:ext cx="113696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42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Desktop\Untitled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5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>
            <a:normAutofit/>
          </a:bodyPr>
          <a:lstStyle/>
          <a:p>
            <a:r>
              <a:rPr lang="lt-LT" dirty="0" smtClean="0"/>
              <a:t>Apie mus</a:t>
            </a:r>
            <a:endParaRPr lang="lt-LT" dirty="0"/>
          </a:p>
        </p:txBody>
      </p:sp>
      <p:pic>
        <p:nvPicPr>
          <p:cNvPr id="5" name="Picture 2" descr="C:\Users\Ausra\Desktop\Nasc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339" y="1196336"/>
            <a:ext cx="252067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SUS\Desktop\idamas logotipa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232" y="4161394"/>
            <a:ext cx="2200889" cy="83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94952" y="1196752"/>
            <a:ext cx="38349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Viena didžiausių įmonių Lietuvoje, teikianti paslaugas ugdymo įstaigoms. Šiuo metu </a:t>
            </a:r>
            <a:r>
              <a:rPr lang="lt-L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paslaugomis 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produktais naudojasi ~ 300 švietimo įstaigų.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Pagrindinės kryptys: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Elektroninis dienynas;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Priėmimo į darželius informacinė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Saugios elektroninės mokyklos sistema.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94953" y="4161394"/>
            <a:ext cx="39975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/>
            <a:r>
              <a:rPr lang="lt-LT" i="1" dirty="0">
                <a:latin typeface="Times New Roman" pitchFamily="18" charset="0"/>
                <a:cs typeface="Times New Roman" pitchFamily="18" charset="0"/>
              </a:rPr>
              <a:t>Viena stipriausiai augančių IT įmonių Lietuvoje</a:t>
            </a:r>
            <a:r>
              <a:rPr lang="lt-LT" i="1" dirty="0" smtClean="0">
                <a:latin typeface="Times New Roman" pitchFamily="18" charset="0"/>
                <a:cs typeface="Times New Roman" pitchFamily="18" charset="0"/>
              </a:rPr>
              <a:t>. Įmonė specializuojasi organizacijų veiklos valdymo sistemų kūrime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 algn="just" fontAlgn="base">
              <a:buFont typeface="Arial" panose="020B0604020202020204" pitchFamily="34" charset="0"/>
              <a:buChar char="•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Dokumentų valdymo sistema;</a:t>
            </a:r>
          </a:p>
          <a:p>
            <a:pPr marL="285750" lvl="0" indent="-285750" algn="just" fontAlgn="base">
              <a:buFont typeface="Arial" panose="020B0604020202020204" pitchFamily="34" charset="0"/>
              <a:buChar char="•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Paslaugų valdymo sistema;</a:t>
            </a:r>
          </a:p>
          <a:p>
            <a:pPr marL="285750" lvl="0" indent="-285750" algn="just" fontAlgn="base">
              <a:buFont typeface="Arial" panose="020B0604020202020204" pitchFamily="34" charset="0"/>
              <a:buChar char="•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Posėdžių valdymo sistema;</a:t>
            </a:r>
          </a:p>
          <a:p>
            <a:pPr marL="285750" lvl="0" indent="-285750" algn="just" fontAlgn="base">
              <a:buFont typeface="Arial" panose="020B0604020202020204" pitchFamily="34" charset="0"/>
              <a:buChar char="•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Projektų valdymo sistema.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2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326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REGISTRACIJOS Į IKIMOKYKLINIO UGDYMO ĮSTAIGAS INFORMACINĖ SISTEMA  VILNIAUS MIESTO PATIRTIS</vt:lpstr>
      <vt:lpstr>SISTEMOS KŪRIMO TIKSLAI</vt:lpstr>
      <vt:lpstr>BUVUSI SITUACIJA</vt:lpstr>
      <vt:lpstr>SITUACIJA PO SISTEMOS ĮDIEGIMO</vt:lpstr>
      <vt:lpstr>Informacinis sprendimas</vt:lpstr>
      <vt:lpstr>Įgyvendintos integracijos</vt:lpstr>
      <vt:lpstr>Sistemos plėtra</vt:lpstr>
      <vt:lpstr>Apie mus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Interaktyvi vaikų priėmimo į ugdymo įstaigas registracijos sistema</dc:title>
  <dc:creator>Ausra</dc:creator>
  <cp:lastModifiedBy>Dovile</cp:lastModifiedBy>
  <cp:revision>36</cp:revision>
  <dcterms:created xsi:type="dcterms:W3CDTF">2013-11-29T11:21:21Z</dcterms:created>
  <dcterms:modified xsi:type="dcterms:W3CDTF">2013-12-03T08:55:45Z</dcterms:modified>
</cp:coreProperties>
</file>