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672" r:id="rId2"/>
    <p:sldMasterId id="2147483697" r:id="rId3"/>
    <p:sldMasterId id="2147483704" r:id="rId4"/>
  </p:sldMasterIdLst>
  <p:notesMasterIdLst>
    <p:notesMasterId r:id="rId23"/>
  </p:notesMasterIdLst>
  <p:handoutMasterIdLst>
    <p:handoutMasterId r:id="rId24"/>
  </p:handoutMasterIdLst>
  <p:sldIdLst>
    <p:sldId id="256" r:id="rId5"/>
    <p:sldId id="352" r:id="rId6"/>
    <p:sldId id="359" r:id="rId7"/>
    <p:sldId id="353" r:id="rId8"/>
    <p:sldId id="354" r:id="rId9"/>
    <p:sldId id="312" r:id="rId10"/>
    <p:sldId id="351" r:id="rId11"/>
    <p:sldId id="363" r:id="rId12"/>
    <p:sldId id="364" r:id="rId13"/>
    <p:sldId id="365" r:id="rId14"/>
    <p:sldId id="368" r:id="rId15"/>
    <p:sldId id="369" r:id="rId16"/>
    <p:sldId id="370" r:id="rId17"/>
    <p:sldId id="371" r:id="rId18"/>
    <p:sldId id="372" r:id="rId19"/>
    <p:sldId id="276" r:id="rId20"/>
    <p:sldId id="331" r:id="rId21"/>
    <p:sldId id="35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00D"/>
    <a:srgbClr val="7574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2" autoAdjust="0"/>
    <p:restoredTop sz="72960" autoAdjust="0"/>
  </p:normalViewPr>
  <p:slideViewPr>
    <p:cSldViewPr>
      <p:cViewPr varScale="1">
        <p:scale>
          <a:sx n="56" d="100"/>
          <a:sy n="56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8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91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3DB25D-F835-4280-928D-1FDDDC49E8D7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7E5983-5589-498E-AAF6-9C637DED6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225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473294-F8E5-4997-B51F-E5A519EA45EF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2CEC19-7815-4988-A911-8C6B40CBA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950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xq9yj2pVW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youtube.com/watch?v=qq_gpz4wmIE" TargetMode="External"/><Relationship Id="rId4" Type="http://schemas.openxmlformats.org/officeDocument/2006/relationships/hyperlink" Target="http://www.youtube.com/watch?v=NCqdO7nesIg&amp;list=PLB28B558121075600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01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Trumpai supažindinti su mūsų atstovaujamais video gamintojais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27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Papasakoti kaip mes dirbame su klientai ir kur ta mūsų pridėtinė</a:t>
            </a:r>
            <a:r>
              <a:rPr lang="lt-LT" baseline="0" dirty="0" smtClean="0"/>
              <a:t> vertė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0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57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Įvedant į temą paklausti kodėl reikalinga vaizdo stebėjimo sistema</a:t>
            </a:r>
            <a:endParaRPr lang="lt-L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93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Papasakoti kas buvo anksčiau ir kokios kameros yra dabar,</a:t>
            </a:r>
            <a:r>
              <a:rPr lang="lt-L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 kokios tendencijos</a:t>
            </a: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93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Trumpai pasigilinti į pagrindinį skirtumą tarp analoginių ir IP vaizdo kamerų – </a:t>
            </a:r>
            <a:r>
              <a:rPr lang="lt-LT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rezoliuciją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37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Sugriauti mitą apie rezoliuciją (video klipas iš CSI) – paskutines</a:t>
            </a:r>
            <a:r>
              <a:rPr lang="lt-L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 sek.</a:t>
            </a:r>
            <a:endParaRPr lang="lt-L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t-LT" dirty="0" smtClean="0">
              <a:latin typeface="Arial" pitchFamily="34" charset="0"/>
              <a:hlinkClick r:id="rId3"/>
            </a:endParaRPr>
          </a:p>
          <a:p>
            <a:r>
              <a:rPr lang="en-US" dirty="0" smtClean="0">
                <a:latin typeface="Arial" pitchFamily="34" charset="0"/>
                <a:hlinkClick r:id="rId3"/>
              </a:rPr>
              <a:t>http://www.youtube.com/watch?v=Vxq9yj2pVWk</a:t>
            </a:r>
            <a:endParaRPr lang="en-US" dirty="0" smtClean="0"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hlinkClick r:id="rId4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hlinkClick r:id="rId4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dirty="0" smtClean="0">
                <a:hlinkClick r:id="rId4"/>
              </a:rPr>
              <a:t>http://www.youtube.com/watch?v=NCqdO7nesIg&amp;list=PLB28B558121075600</a:t>
            </a:r>
            <a:endParaRPr lang="lt-LT" dirty="0" smtClean="0">
              <a:hlinkClick r:id="rId5"/>
            </a:endParaRP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83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Paminėti kitus svarbius IP kamerų privalumus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18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Papasakoti</a:t>
            </a:r>
            <a:r>
              <a:rPr lang="lt-LT" baseline="0" dirty="0" smtClean="0"/>
              <a:t> apie naujausias šių laikų galimybes ir esamą sprendimą – AVHS – </a:t>
            </a:r>
            <a:r>
              <a:rPr lang="lt-LT" baseline="0" dirty="0" err="1" smtClean="0"/>
              <a:t>Axis</a:t>
            </a:r>
            <a:r>
              <a:rPr lang="lt-LT" baseline="0" dirty="0" smtClean="0"/>
              <a:t> Video </a:t>
            </a:r>
            <a:r>
              <a:rPr lang="lt-LT" baseline="0" dirty="0" err="1" smtClean="0"/>
              <a:t>Hosted</a:t>
            </a:r>
            <a:r>
              <a:rPr lang="lt-LT" baseline="0" dirty="0" smtClean="0"/>
              <a:t> </a:t>
            </a:r>
            <a:r>
              <a:rPr lang="lt-LT" baseline="0" dirty="0" err="1" smtClean="0"/>
              <a:t>Solution</a:t>
            </a:r>
            <a:r>
              <a:rPr lang="lt-LT" baseline="0" dirty="0" smtClean="0"/>
              <a:t> – </a:t>
            </a:r>
            <a:r>
              <a:rPr lang="lt-LT" baseline="0" dirty="0" err="1" smtClean="0"/>
              <a:t>Axis</a:t>
            </a:r>
            <a:r>
              <a:rPr lang="lt-LT" baseline="0" dirty="0" smtClean="0"/>
              <a:t> video debesų sprendimas</a:t>
            </a:r>
          </a:p>
          <a:p>
            <a:endParaRPr lang="lt-LT" dirty="0" smtClean="0"/>
          </a:p>
          <a:p>
            <a:r>
              <a:rPr lang="lt-LT" dirty="0" err="1" smtClean="0"/>
              <a:t>p.s</a:t>
            </a:r>
            <a:r>
              <a:rPr lang="lt-LT" dirty="0" smtClean="0"/>
              <a:t>. Čia reikia perdaryti</a:t>
            </a:r>
            <a:r>
              <a:rPr lang="lt-LT" baseline="0" dirty="0" smtClean="0"/>
              <a:t> su miesto nuotrauka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1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lt-LT" baseline="0" dirty="0" smtClean="0"/>
              <a:t>Toliau apie AVHS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Dar</a:t>
            </a:r>
            <a:r>
              <a:rPr lang="lt-LT" baseline="0" dirty="0" smtClean="0"/>
              <a:t> šiek tiek apie AVHS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CEC19-7815-4988-A911-8C6B40CBA6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60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g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24775" y="6021388"/>
            <a:ext cx="109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lt-LT" sz="1000" b="1" dirty="0" smtClean="0">
                <a:solidFill>
                  <a:srgbClr val="C0000D"/>
                </a:solidFill>
              </a:rPr>
              <a:t>/</a:t>
            </a:r>
            <a:endParaRPr lang="en-US" sz="1000" b="1" dirty="0" smtClean="0">
              <a:solidFill>
                <a:srgbClr val="C0000D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0" y="2708275"/>
            <a:ext cx="4116388" cy="31686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dirty="0" smtClean="0">
              <a:solidFill>
                <a:srgbClr val="C0000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1998" y="2708920"/>
            <a:ext cx="4116361" cy="2880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aseline="0">
                <a:solidFill>
                  <a:srgbClr val="C0000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88E9-FD6D-455D-B6DC-3DF5A0573C03}" type="datetime1">
              <a:rPr lang="lt-LT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77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sion title pag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24775" y="6021388"/>
            <a:ext cx="109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lt-LT" sz="1000" b="1" dirty="0" smtClean="0">
                <a:solidFill>
                  <a:srgbClr val="C0000D"/>
                </a:solidFill>
              </a:rPr>
              <a:t>/</a:t>
            </a:r>
            <a:endParaRPr lang="en-US" sz="1000" b="1" dirty="0" smtClean="0">
              <a:solidFill>
                <a:srgbClr val="C0000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1998" y="2708920"/>
            <a:ext cx="4116361" cy="2880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aseline="0">
                <a:solidFill>
                  <a:srgbClr val="C0000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29915-A7BD-4FAD-AA81-C6A51B4E5924}" type="datetime1">
              <a:rPr lang="lt-LT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22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ing"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995120" cy="72008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8229600" cy="47088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7574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9204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199" y="1602000"/>
            <a:ext cx="8229600" cy="470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2079-CC2A-44B3-BCAE-72D74F277C0B}" type="datetime1">
              <a:rPr lang="lt-LT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448A-82D5-4D0E-848A-F2AD15C97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411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1999" y="1602000"/>
            <a:ext cx="4114799" cy="4708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57477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1602000"/>
            <a:ext cx="4114800" cy="4707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5FCE-9388-4C18-9D42-A67D2D9A0088}" type="datetime1">
              <a:rPr lang="lt-LT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1D45-BB1B-4320-AABC-93ADD57EF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53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2945" tIns="41473" rIns="82945" bIns="41473"/>
          <a:lstStyle/>
          <a:p>
            <a:pPr lvl="0"/>
            <a:r>
              <a:rPr lang="sv-SE" smtClean="0"/>
              <a:t>© Copyright 2012, Observit AB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2945" tIns="41473" rIns="82945" bIns="41473"/>
          <a:lstStyle/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9484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199" y="1602000"/>
            <a:ext cx="8229600" cy="470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A80E-A1E6-41C1-9594-4ED3DEE77391}" type="datetime1">
              <a:rPr lang="lt-LT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3902-6275-4D66-A6DF-D4625D1B4D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002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1999" y="1602000"/>
            <a:ext cx="4114799" cy="4708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57477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1602000"/>
            <a:ext cx="4114800" cy="4707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EBA0-2814-4A6B-9AD6-FEC294BA61AF}" type="datetime1">
              <a:rPr lang="lt-LT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5388C-CDA3-4AB6-B1A6-51139214A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06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59200"/>
            <a:ext cx="8229600" cy="60480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757477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DF12-FEBA-4B20-8B26-681022283F4F}" type="datetime1">
              <a:rPr lang="lt-LT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B8BB-A840-4487-8AFF-59B451285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55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850188" y="6021388"/>
            <a:ext cx="825500" cy="287337"/>
          </a:xfrm>
          <a:prstGeom prst="rect">
            <a:avLst/>
          </a:prstGeom>
        </p:spPr>
        <p:txBody>
          <a:bodyPr anchor="ctr"/>
          <a:lstStyle>
            <a:lvl1pPr>
              <a:defRPr sz="1000" b="1" i="0" baseline="0" smtClean="0">
                <a:solidFill>
                  <a:srgbClr val="C0000D"/>
                </a:solidFill>
              </a:defRPr>
            </a:lvl1pPr>
          </a:lstStyle>
          <a:p>
            <a:pPr>
              <a:defRPr/>
            </a:pPr>
            <a:fld id="{6156B6E3-50D2-440C-9326-99898DD96029}" type="datetime1">
              <a:rPr lang="lt-LT"/>
              <a:pPr>
                <a:defRPr/>
              </a:pPr>
              <a:t>2013.12.10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021388"/>
            <a:ext cx="3168650" cy="287337"/>
          </a:xfrm>
          <a:prstGeom prst="rect">
            <a:avLst/>
          </a:prstGeom>
        </p:spPr>
        <p:txBody>
          <a:bodyPr anchor="ctr"/>
          <a:lstStyle>
            <a:lvl1pPr algn="r">
              <a:defRPr sz="1000" b="1" baseline="0" dirty="0">
                <a:solidFill>
                  <a:srgbClr val="C0000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572000" y="549275"/>
            <a:ext cx="4114800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pic>
        <p:nvPicPr>
          <p:cNvPr id="1029" name="Picture 4" descr="W:\assets\teo\logo_red_sloga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8138" y="0"/>
            <a:ext cx="20002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0" y="2708275"/>
            <a:ext cx="41148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First level</a:t>
            </a:r>
            <a:endParaRPr lang="en-US" smtClean="0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rgbClr val="C0000D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0000D"/>
        </a:buClr>
        <a:buFont typeface="Calibri" pitchFamily="34" charset="0"/>
        <a:buChar char="●"/>
        <a:defRPr kern="1200">
          <a:solidFill>
            <a:srgbClr val="7574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D"/>
        </a:buClr>
        <a:buFont typeface="Calibri" pitchFamily="34" charset="0"/>
        <a:buChar char="●"/>
        <a:defRPr kern="1200">
          <a:solidFill>
            <a:srgbClr val="75747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D"/>
        </a:buClr>
        <a:buFont typeface="Calibri" pitchFamily="34" charset="0"/>
        <a:buChar char="●"/>
        <a:defRPr kern="1200">
          <a:solidFill>
            <a:srgbClr val="75747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D"/>
        </a:buClr>
        <a:buFont typeface="Calibri" pitchFamily="34" charset="0"/>
        <a:buChar char="●"/>
        <a:defRPr kern="1200">
          <a:solidFill>
            <a:srgbClr val="75747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0000D"/>
        </a:buClr>
        <a:buFont typeface="Calibri" pitchFamily="34" charset="0"/>
        <a:buChar char="●"/>
        <a:defRPr kern="1200">
          <a:solidFill>
            <a:srgbClr val="7574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8313" y="6597650"/>
            <a:ext cx="7704137" cy="260350"/>
          </a:xfrm>
          <a:prstGeom prst="rect">
            <a:avLst/>
          </a:prstGeom>
          <a:solidFill>
            <a:srgbClr val="C0000D"/>
          </a:solidFill>
          <a:ln>
            <a:solidFill>
              <a:srgbClr val="C00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7905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03925" y="6597650"/>
            <a:ext cx="2133600" cy="268288"/>
          </a:xfrm>
          <a:prstGeom prst="rect">
            <a:avLst/>
          </a:prstGeom>
        </p:spPr>
        <p:txBody>
          <a:bodyPr anchor="ctr"/>
          <a:lstStyle>
            <a:lvl1pPr algn="r">
              <a:defRPr sz="1100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0FFF46-DDA5-4F90-9767-E602FB86C4C8}" type="datetime1">
              <a:rPr lang="lt-LT"/>
              <a:pPr>
                <a:defRPr/>
              </a:pPr>
              <a:t>2013.12.10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650"/>
            <a:ext cx="2895600" cy="268288"/>
          </a:xfrm>
          <a:prstGeom prst="rect">
            <a:avLst/>
          </a:prstGeom>
        </p:spPr>
        <p:txBody>
          <a:bodyPr anchor="ctr"/>
          <a:lstStyle>
            <a:lvl1pPr algn="l">
              <a:defRPr sz="1100" baseline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43888" y="6597650"/>
            <a:ext cx="431800" cy="260350"/>
          </a:xfrm>
          <a:prstGeom prst="rect">
            <a:avLst/>
          </a:prstGeom>
          <a:solidFill>
            <a:srgbClr val="757477"/>
          </a:solidFill>
          <a:ln>
            <a:solidFill>
              <a:srgbClr val="757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8" y="6597650"/>
            <a:ext cx="442912" cy="268288"/>
          </a:xfrm>
          <a:prstGeom prst="rect">
            <a:avLst/>
          </a:prstGeom>
        </p:spPr>
        <p:txBody>
          <a:bodyPr anchor="ctr"/>
          <a:lstStyle>
            <a:lvl1pPr algn="ctr">
              <a:defRPr sz="1100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C5A992-7E0E-4BFD-9C4F-1B83544C7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994525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0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First level</a:t>
            </a:r>
            <a:endParaRPr lang="en-US" smtClean="0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9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rgbClr val="C000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D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D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D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D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D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8313" y="6597650"/>
            <a:ext cx="7704137" cy="260350"/>
          </a:xfrm>
          <a:prstGeom prst="rect">
            <a:avLst/>
          </a:prstGeom>
          <a:solidFill>
            <a:srgbClr val="C0000D"/>
          </a:solidFill>
          <a:ln>
            <a:solidFill>
              <a:srgbClr val="C00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7905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03925" y="6597650"/>
            <a:ext cx="2133600" cy="268288"/>
          </a:xfrm>
          <a:prstGeom prst="rect">
            <a:avLst/>
          </a:prstGeom>
        </p:spPr>
        <p:txBody>
          <a:bodyPr anchor="ctr"/>
          <a:lstStyle>
            <a:lvl1pPr algn="r">
              <a:defRPr sz="1100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3717EE-B483-4C0F-AC7E-14A88DA1B120}" type="datetime1">
              <a:rPr lang="lt-LT"/>
              <a:pPr>
                <a:defRPr/>
              </a:pPr>
              <a:t>2013.12.10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650"/>
            <a:ext cx="2895600" cy="268288"/>
          </a:xfrm>
          <a:prstGeom prst="rect">
            <a:avLst/>
          </a:prstGeom>
        </p:spPr>
        <p:txBody>
          <a:bodyPr anchor="ctr"/>
          <a:lstStyle>
            <a:lvl1pPr algn="l">
              <a:defRPr sz="1100" baseline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43888" y="6597650"/>
            <a:ext cx="431800" cy="260350"/>
          </a:xfrm>
          <a:prstGeom prst="rect">
            <a:avLst/>
          </a:prstGeom>
          <a:solidFill>
            <a:srgbClr val="757477"/>
          </a:solidFill>
          <a:ln>
            <a:solidFill>
              <a:srgbClr val="757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8" y="6597650"/>
            <a:ext cx="442912" cy="268288"/>
          </a:xfrm>
          <a:prstGeom prst="rect">
            <a:avLst/>
          </a:prstGeom>
        </p:spPr>
        <p:txBody>
          <a:bodyPr anchor="ctr"/>
          <a:lstStyle>
            <a:lvl1pPr algn="ctr">
              <a:defRPr sz="1100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C72922-A571-424F-A41B-A9E2D6E50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994525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0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rgbClr val="7574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574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574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574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57477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ECB00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CB00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CB00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ECB00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ECB00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8313" y="6597650"/>
            <a:ext cx="7704137" cy="260350"/>
          </a:xfrm>
          <a:prstGeom prst="rect">
            <a:avLst/>
          </a:prstGeom>
          <a:solidFill>
            <a:srgbClr val="C0000D"/>
          </a:solidFill>
          <a:ln>
            <a:solidFill>
              <a:srgbClr val="C00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03925" y="6597650"/>
            <a:ext cx="2133600" cy="268288"/>
          </a:xfrm>
          <a:prstGeom prst="rect">
            <a:avLst/>
          </a:prstGeom>
        </p:spPr>
        <p:txBody>
          <a:bodyPr anchor="ctr"/>
          <a:lstStyle>
            <a:lvl1pPr algn="r">
              <a:defRPr sz="1100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A51D59-37F2-4AA3-84FD-F96E179826EE}" type="datetime1">
              <a:rPr lang="lt-LT"/>
              <a:pPr>
                <a:defRPr/>
              </a:pPr>
              <a:t>2013.12.10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597650"/>
            <a:ext cx="2895600" cy="268288"/>
          </a:xfrm>
          <a:prstGeom prst="rect">
            <a:avLst/>
          </a:prstGeom>
        </p:spPr>
        <p:txBody>
          <a:bodyPr anchor="ctr"/>
          <a:lstStyle>
            <a:lvl1pPr algn="l">
              <a:defRPr sz="1100" baseline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43888" y="6597650"/>
            <a:ext cx="431800" cy="260350"/>
          </a:xfrm>
          <a:prstGeom prst="rect">
            <a:avLst/>
          </a:prstGeom>
          <a:solidFill>
            <a:srgbClr val="757477"/>
          </a:solidFill>
          <a:ln>
            <a:solidFill>
              <a:srgbClr val="757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8" y="6597650"/>
            <a:ext cx="442912" cy="268288"/>
          </a:xfrm>
          <a:prstGeom prst="rect">
            <a:avLst/>
          </a:prstGeom>
        </p:spPr>
        <p:txBody>
          <a:bodyPr anchor="ctr"/>
          <a:lstStyle>
            <a:lvl1pPr algn="ctr">
              <a:defRPr sz="1100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1FA2A0-17FF-41AA-9AEE-C4EF22703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60350"/>
            <a:ext cx="82296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First level</a:t>
            </a:r>
            <a:endParaRPr lang="en-US" smtClean="0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rgbClr val="C000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D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D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D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D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D"/>
        </a:buClr>
        <a:buFont typeface="Arial" charset="0"/>
        <a:buChar char="●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660" y="620688"/>
            <a:ext cx="5543848" cy="575816"/>
          </a:xfrm>
        </p:spPr>
        <p:txBody>
          <a:bodyPr>
            <a:normAutofit/>
          </a:bodyPr>
          <a:lstStyle/>
          <a:p>
            <a:r>
              <a:rPr lang="lt-LT" sz="2400" dirty="0" smtClean="0"/>
              <a:t>Vaizdo stebėjimo </a:t>
            </a:r>
            <a:r>
              <a:rPr lang="en-US" sz="2400" dirty="0" smtClean="0"/>
              <a:t>Sprendimai</a:t>
            </a:r>
            <a:endParaRPr lang="lt-L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D88E9-FD6D-455D-B6DC-3DF5A0573C03}" type="datetime1">
              <a:rPr lang="lt-LT" smtClean="0"/>
              <a:pPr>
                <a:defRPr/>
              </a:pPr>
              <a:t>2013.12.10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dirty="0" smtClean="0"/>
              <a:t>VILNIUS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6569442" y="5013176"/>
            <a:ext cx="210506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lt-LT" sz="1200" b="1" baseline="0" dirty="0" smtClean="0">
                <a:solidFill>
                  <a:srgbClr val="C0000D"/>
                </a:solidFill>
              </a:rPr>
              <a:t>Giedrius Virkutis</a:t>
            </a:r>
          </a:p>
          <a:p>
            <a:pPr algn="r"/>
            <a:r>
              <a:rPr lang="lt-LT" sz="1200" b="1" dirty="0" smtClean="0">
                <a:solidFill>
                  <a:srgbClr val="C0000D"/>
                </a:solidFill>
              </a:rPr>
              <a:t>IT projektų grupė</a:t>
            </a:r>
          </a:p>
          <a:p>
            <a:pPr algn="r"/>
            <a:r>
              <a:rPr lang="lt-LT" sz="1200" b="1" dirty="0" smtClean="0">
                <a:solidFill>
                  <a:srgbClr val="C0000D"/>
                </a:solidFill>
              </a:rPr>
              <a:t>Vaizdo stebėjimo sistemų projektų vadovas</a:t>
            </a:r>
          </a:p>
        </p:txBody>
      </p:sp>
    </p:spTree>
    <p:extLst>
      <p:ext uri="{BB962C8B-B14F-4D97-AF65-F5344CB8AC3E}">
        <p14:creationId xmlns:p14="http://schemas.microsoft.com/office/powerpoint/2010/main" xmlns="" val="2252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87520" y="4877793"/>
            <a:ext cx="3618720" cy="59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sv-SE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364" y="1435308"/>
            <a:ext cx="1020960" cy="8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7451724" y="2122782"/>
            <a:ext cx="223475" cy="1307657"/>
          </a:xfrm>
          <a:prstGeom prst="line">
            <a:avLst/>
          </a:prstGeom>
          <a:noFill/>
          <a:ln w="38160">
            <a:solidFill>
              <a:srgbClr val="669FB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640" y="2122783"/>
            <a:ext cx="1051200" cy="92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040" y="4877793"/>
            <a:ext cx="728640" cy="16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6482" y="5327120"/>
            <a:ext cx="735840" cy="71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6528960" y="2775172"/>
            <a:ext cx="843840" cy="565979"/>
          </a:xfrm>
          <a:prstGeom prst="line">
            <a:avLst/>
          </a:prstGeom>
          <a:noFill/>
          <a:ln w="38160">
            <a:solidFill>
              <a:srgbClr val="669FB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6693120" y="4160598"/>
            <a:ext cx="708480" cy="747141"/>
          </a:xfrm>
          <a:prstGeom prst="line">
            <a:avLst/>
          </a:prstGeom>
          <a:noFill/>
          <a:ln w="38160">
            <a:solidFill>
              <a:srgbClr val="669FB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670880" y="4389581"/>
            <a:ext cx="4320" cy="653829"/>
          </a:xfrm>
          <a:prstGeom prst="line">
            <a:avLst/>
          </a:prstGeom>
          <a:noFill/>
          <a:ln w="38160">
            <a:solidFill>
              <a:srgbClr val="669FB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1601" y="2025727"/>
            <a:ext cx="865440" cy="7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8199361" y="2775172"/>
            <a:ext cx="292320" cy="561659"/>
          </a:xfrm>
          <a:prstGeom prst="line">
            <a:avLst/>
          </a:prstGeom>
          <a:noFill/>
          <a:ln w="38160">
            <a:solidFill>
              <a:srgbClr val="669FB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360" y="1398717"/>
            <a:ext cx="524160" cy="59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7138080" y="3012796"/>
            <a:ext cx="1376640" cy="149919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607221356 w 43200"/>
              <a:gd name="T45" fmla="*/ 291214237 h 432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200"/>
              <a:gd name="T70" fmla="*/ 0 h 43200"/>
              <a:gd name="T71" fmla="*/ 43200 w 43200"/>
              <a:gd name="T72" fmla="*/ 43200 h 432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669FBE"/>
          </a:solidFill>
          <a:ln w="9360">
            <a:solidFill>
              <a:srgbClr val="669FBE"/>
            </a:solidFill>
            <a:round/>
            <a:headEnd/>
            <a:tailEnd/>
          </a:ln>
        </p:spPr>
        <p:txBody>
          <a:bodyPr lIns="0" tIns="42452" rIns="0" bIns="42452"/>
          <a:lstStyle/>
          <a:p>
            <a:pPr algn="ctr">
              <a:buSzPct val="45000"/>
              <a:tabLst>
                <a:tab pos="656650" algn="l"/>
                <a:tab pos="1313299" algn="l"/>
              </a:tabLst>
            </a:pPr>
            <a:endParaRPr lang="sv-SE" sz="13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</a:tabLst>
            </a:pPr>
            <a:endParaRPr lang="lt-LT" sz="1300" dirty="0" smtClean="0">
              <a:solidFill>
                <a:srgbClr val="FFFFFF"/>
              </a:solidFill>
            </a:endParaRPr>
          </a:p>
          <a:p>
            <a:pPr algn="ctr">
              <a:tabLst>
                <a:tab pos="656650" algn="l"/>
                <a:tab pos="1313299" algn="l"/>
              </a:tabLst>
            </a:pPr>
            <a:endParaRPr lang="lt-LT" sz="1300" dirty="0">
              <a:solidFill>
                <a:srgbClr val="FFFFFF"/>
              </a:solidFill>
            </a:endParaRPr>
          </a:p>
          <a:p>
            <a:pPr algn="ctr">
              <a:tabLst>
                <a:tab pos="656650" algn="l"/>
                <a:tab pos="1313299" algn="l"/>
              </a:tabLst>
            </a:pPr>
            <a:r>
              <a:rPr lang="sv-SE" sz="1300" dirty="0" smtClean="0">
                <a:solidFill>
                  <a:srgbClr val="FFFFFF"/>
                </a:solidFill>
              </a:rPr>
              <a:t>INTERNET</a:t>
            </a:r>
            <a:r>
              <a:rPr lang="lt-LT" sz="1300" dirty="0" smtClean="0">
                <a:solidFill>
                  <a:srgbClr val="FFFFFF"/>
                </a:solidFill>
              </a:rPr>
              <a:t>AS</a:t>
            </a:r>
            <a:endParaRPr lang="sv-SE" sz="1300" dirty="0">
              <a:solidFill>
                <a:srgbClr val="FFFFFF"/>
              </a:solidFill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202" y="5043410"/>
            <a:ext cx="519840" cy="6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6345920" y="3764554"/>
            <a:ext cx="796480" cy="96493"/>
          </a:xfrm>
          <a:prstGeom prst="line">
            <a:avLst/>
          </a:prstGeom>
          <a:noFill/>
          <a:ln w="38160">
            <a:solidFill>
              <a:srgbClr val="669FB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960" y="3585956"/>
            <a:ext cx="804960" cy="68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Rectangle 19"/>
          <p:cNvSpPr txBox="1">
            <a:spLocks noChangeArrowheads="1"/>
          </p:cNvSpPr>
          <p:nvPr/>
        </p:nvSpPr>
        <p:spPr bwMode="auto">
          <a:xfrm>
            <a:off x="429806" y="1483956"/>
            <a:ext cx="4797072" cy="452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Font typeface="Arial" charset="0"/>
              <a:buChar char="●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Font typeface="Arial" charset="0"/>
              <a:buChar char="●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Font typeface="Arial" charset="0"/>
              <a:buChar char="●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Font typeface="Arial" charset="0"/>
              <a:buChar char="●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Font typeface="Arial" charset="0"/>
              <a:buChar char="●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indent="-32400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lt-LT" sz="2400" smtClean="0"/>
              <a:t>Skirta vartotojams nuo </a:t>
            </a:r>
            <a:r>
              <a:rPr lang="en-US" sz="2400" smtClean="0"/>
              <a:t>vienos iki</a:t>
            </a:r>
            <a:r>
              <a:rPr lang="lt-LT" sz="2400" smtClean="0"/>
              <a:t> &gt;</a:t>
            </a:r>
            <a:r>
              <a:rPr lang="en-US" sz="2400" smtClean="0"/>
              <a:t>1</a:t>
            </a:r>
            <a:r>
              <a:rPr lang="lt-LT" sz="2400" smtClean="0"/>
              <a:t>000</a:t>
            </a:r>
            <a:r>
              <a:rPr lang="en-US" sz="2400" smtClean="0"/>
              <a:t> kamer</a:t>
            </a:r>
            <a:r>
              <a:rPr lang="lt-LT" sz="2400" smtClean="0"/>
              <a:t>ų</a:t>
            </a:r>
            <a:endParaRPr lang="en-US" sz="2400" smtClean="0">
              <a:latin typeface="Arial" charset="0"/>
              <a:cs typeface="Arial" charset="0"/>
            </a:endParaRPr>
          </a:p>
          <a:p>
            <a:pPr marL="432000" indent="-32400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lt-LT" sz="2400" smtClean="0">
                <a:latin typeface="Arial" charset="0"/>
                <a:cs typeface="Arial" charset="0"/>
              </a:rPr>
              <a:t>Saugomi objekti gali būti visoje Lietuvos teritorijoje</a:t>
            </a:r>
            <a:endParaRPr lang="sv-SE" sz="2400" smtClean="0">
              <a:latin typeface="Arial" charset="0"/>
              <a:cs typeface="Arial" charset="0"/>
            </a:endParaRPr>
          </a:p>
          <a:p>
            <a:pPr marL="432000" indent="-32400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lt-LT" sz="2400" smtClean="0">
                <a:latin typeface="Arial" charset="0"/>
                <a:cs typeface="Arial" charset="0"/>
              </a:rPr>
              <a:t>Sprendimas turi daugiau funkcijų nei įprasti</a:t>
            </a:r>
          </a:p>
          <a:p>
            <a:pPr marL="432000" indent="-32400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lt-LT" sz="2400" smtClean="0">
                <a:latin typeface="Arial" charset="0"/>
                <a:cs typeface="Arial" charset="0"/>
              </a:rPr>
              <a:t>Vaizdo archyvas saugojamas centriniuose TEO serveriuose</a:t>
            </a:r>
            <a:endParaRPr lang="sv-SE" sz="2400" smtClean="0">
              <a:latin typeface="Arial" charset="0"/>
              <a:cs typeface="Arial" charset="0"/>
            </a:endParaRPr>
          </a:p>
          <a:p>
            <a:pPr marL="432000" indent="-32400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lt-LT" sz="2400" smtClean="0">
                <a:latin typeface="Arial" charset="0"/>
                <a:cs typeface="Arial" charset="0"/>
              </a:rPr>
              <a:t>Prieiga prie vaizdo stebėjimo sistemos iš bet kur</a:t>
            </a:r>
            <a:endParaRPr lang="sv-SE" sz="2400" smtClean="0">
              <a:latin typeface="Arial" charset="0"/>
              <a:cs typeface="Arial" charset="0"/>
            </a:endParaRPr>
          </a:p>
          <a:p>
            <a:pPr marL="432000" indent="-324000" hangingPunct="1">
              <a:lnSpc>
                <a:spcPct val="93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lt-LT" sz="2400" smtClean="0">
                <a:latin typeface="Arial" charset="0"/>
                <a:cs typeface="Arial" charset="0"/>
              </a:rPr>
              <a:t>Reikalingas tik internetas</a:t>
            </a:r>
            <a:endParaRPr lang="sv-SE" sz="2400" dirty="0">
              <a:latin typeface="Arial" charset="0"/>
              <a:cs typeface="Arial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724178"/>
            <a:ext cx="6994525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 b="1" kern="1200" cap="all">
                <a:solidFill>
                  <a:srgbClr val="C0000D"/>
                </a:solidFill>
                <a:latin typeface="+mj-lt"/>
                <a:ea typeface="+mj-ea"/>
                <a:cs typeface="+mj-cs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 b="1">
                <a:solidFill>
                  <a:srgbClr val="C0000D"/>
                </a:solidFill>
                <a:latin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 b="1">
                <a:solidFill>
                  <a:srgbClr val="C0000D"/>
                </a:solidFill>
                <a:latin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 b="1">
                <a:solidFill>
                  <a:srgbClr val="C0000D"/>
                </a:solidFill>
                <a:latin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 b="1">
                <a:solidFill>
                  <a:srgbClr val="C0000D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lt-LT" sz="2400" dirty="0"/>
              <a:t>Ir visa tai neturi </a:t>
            </a:r>
            <a:r>
              <a:rPr lang="lt-LT" sz="2400" dirty="0" smtClean="0"/>
              <a:t>ribų</a:t>
            </a:r>
            <a:r>
              <a:rPr lang="en-US" sz="2400" dirty="0"/>
              <a:t>!</a:t>
            </a:r>
            <a:endParaRPr lang="en-GB" sz="2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248" y="5467392"/>
            <a:ext cx="895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5145148" y="4907739"/>
            <a:ext cx="1617064" cy="1610089"/>
          </a:xfrm>
          <a:prstGeom prst="roundRect">
            <a:avLst/>
          </a:prstGeom>
          <a:solidFill>
            <a:schemeClr val="bg2">
              <a:lumMod val="50000"/>
              <a:alpha val="30000"/>
            </a:schemeClr>
          </a:solidFill>
          <a:ln>
            <a:solidFill>
              <a:schemeClr val="tx2"/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email">
            <a:lum/>
            <a:alphaModFix/>
          </a:blip>
          <a:srcRect/>
          <a:stretch>
            <a:fillRect/>
          </a:stretch>
        </p:blipFill>
        <p:spPr>
          <a:xfrm>
            <a:off x="8543440" y="4651267"/>
            <a:ext cx="503959" cy="9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8252322" y="4293096"/>
            <a:ext cx="291118" cy="358172"/>
          </a:xfrm>
          <a:prstGeom prst="line">
            <a:avLst/>
          </a:prstGeom>
          <a:noFill/>
          <a:ln w="38160">
            <a:solidFill>
              <a:srgbClr val="669FB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43153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sz="2400" dirty="0" smtClean="0"/>
              <a:t>Kodėl naudojame vaizdo analitiką?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BA61D45-BB1B-4320-AABC-93ADD57EFC6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15142" y="1777947"/>
            <a:ext cx="3863975" cy="33718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lt-LT" dirty="0" smtClean="0"/>
              <a:t>Šiandien </a:t>
            </a:r>
            <a:r>
              <a:rPr lang="en-US" sz="1800" dirty="0" smtClean="0"/>
              <a:t>– </a:t>
            </a:r>
            <a:r>
              <a:rPr lang="lt-LT" sz="1800" dirty="0" smtClean="0"/>
              <a:t>„Geriau saugu, nei vėliau gailėtis</a:t>
            </a:r>
            <a:r>
              <a:rPr lang="lt-LT" dirty="0" smtClean="0"/>
              <a:t>“</a:t>
            </a:r>
            <a:endParaRPr lang="en-US" sz="1800" dirty="0" smtClean="0"/>
          </a:p>
          <a:p>
            <a:pPr eaLnBrk="1" hangingPunct="1"/>
            <a:r>
              <a:rPr lang="lt-LT" dirty="0"/>
              <a:t>Informacijos perteklius</a:t>
            </a:r>
          </a:p>
          <a:p>
            <a:pPr eaLnBrk="1" hangingPunct="1"/>
            <a:r>
              <a:rPr lang="lt-LT" dirty="0"/>
              <a:t>Didėjančios saugojimo išlaidos</a:t>
            </a:r>
          </a:p>
          <a:p>
            <a:pPr eaLnBrk="1" hangingPunct="1"/>
            <a:r>
              <a:rPr lang="lt-LT" dirty="0"/>
              <a:t>Žemas veiklos efektyvumas</a:t>
            </a:r>
          </a:p>
          <a:p>
            <a:pPr eaLnBrk="1" hangingPunct="1"/>
            <a:r>
              <a:rPr lang="lt-LT" dirty="0" smtClean="0"/>
              <a:t>Vaizdo peržiūra yra sudėtinga ir „valganti laiką“</a:t>
            </a:r>
            <a:endParaRPr lang="en-US" sz="18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631517" y="1777947"/>
            <a:ext cx="3865563" cy="337185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sv-SE" smtClean="0"/>
          </a:p>
        </p:txBody>
      </p:sp>
      <p:pic>
        <p:nvPicPr>
          <p:cNvPr id="11" name="Picture 11" descr="C:\Documents and Settings\runara\Local Settings\Temporary Internet Files\Content.IE5\HHDA6S0J\MP90040210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192" y="1781122"/>
            <a:ext cx="412115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04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sz="2400" dirty="0"/>
              <a:t>Kodėl naudojame vaizdo analitiką?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BA61D45-BB1B-4320-AABC-93ADD57EFC6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33413" y="1844824"/>
            <a:ext cx="4178300" cy="33718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lt-LT" dirty="0"/>
              <a:t>Didinti vaizdo įrašų vertę</a:t>
            </a:r>
          </a:p>
          <a:p>
            <a:pPr eaLnBrk="1" hangingPunct="1"/>
            <a:r>
              <a:rPr lang="lt-LT" dirty="0"/>
              <a:t>Sumažinti saugojimą / pralaidumą</a:t>
            </a:r>
          </a:p>
          <a:p>
            <a:pPr eaLnBrk="1" hangingPunct="1"/>
            <a:r>
              <a:rPr lang="lt-LT" sz="1800" dirty="0" smtClean="0"/>
              <a:t>Didinti iš operatorių gaunamą informuotumą </a:t>
            </a:r>
          </a:p>
          <a:p>
            <a:pPr eaLnBrk="1" hangingPunct="1"/>
            <a:r>
              <a:rPr lang="lt-LT" dirty="0" smtClean="0"/>
              <a:t>Padaryti vaizdo įrašų peržiūrą lengvesnę</a:t>
            </a:r>
            <a:endParaRPr lang="en-US" sz="18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0" name="Picture 4" descr="C:\Documents and Settings\daniele\My Documents\My Pictures\monitor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763" y="1830536"/>
            <a:ext cx="273685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06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sz="2400" dirty="0" smtClean="0"/>
              <a:t>Kur Talpinti analitiką?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BA61D45-BB1B-4320-AABC-93ADD57EFC6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7408" y="1760863"/>
            <a:ext cx="5340350" cy="33718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lt-LT" dirty="0"/>
              <a:t>Vietinėje talpykloje</a:t>
            </a:r>
            <a:endParaRPr lang="en-US" dirty="0"/>
          </a:p>
          <a:p>
            <a:pPr lvl="1" eaLnBrk="1" hangingPunct="1"/>
            <a:r>
              <a:rPr lang="lt-LT" dirty="0"/>
              <a:t>Analitikas į tinklo kameras ir vaizdo serverius</a:t>
            </a:r>
          </a:p>
          <a:p>
            <a:pPr eaLnBrk="1" hangingPunct="1"/>
            <a:r>
              <a:rPr lang="en-US" dirty="0" err="1"/>
              <a:t>Centraliz</a:t>
            </a:r>
            <a:r>
              <a:rPr lang="lt-LT" dirty="0" err="1"/>
              <a:t>uotas</a:t>
            </a:r>
            <a:r>
              <a:rPr lang="lt-LT" dirty="0"/>
              <a:t> sprendimas</a:t>
            </a:r>
            <a:endParaRPr lang="en-US" dirty="0"/>
          </a:p>
          <a:p>
            <a:pPr lvl="1" eaLnBrk="1" hangingPunct="1"/>
            <a:r>
              <a:rPr lang="lt-LT" dirty="0"/>
              <a:t>Analitikos </a:t>
            </a:r>
            <a:r>
              <a:rPr lang="en-US" dirty="0"/>
              <a:t>DVRs, NVRs </a:t>
            </a:r>
            <a:r>
              <a:rPr lang="lt-LT" dirty="0"/>
              <a:t>ar įprastuose įrašymo serveriuose</a:t>
            </a:r>
            <a:endParaRPr lang="en-US" dirty="0"/>
          </a:p>
          <a:p>
            <a:pPr eaLnBrk="1" hangingPunct="1"/>
            <a:r>
              <a:rPr lang="en-US" dirty="0"/>
              <a:t>H</a:t>
            </a:r>
            <a:r>
              <a:rPr lang="lt-LT" dirty="0" err="1"/>
              <a:t>ibridinis</a:t>
            </a:r>
            <a:r>
              <a:rPr lang="lt-LT" dirty="0"/>
              <a:t> sprendimas</a:t>
            </a:r>
            <a:endParaRPr lang="en-US" dirty="0"/>
          </a:p>
          <a:p>
            <a:pPr lvl="1" eaLnBrk="1" hangingPunct="1"/>
            <a:r>
              <a:rPr lang="lt-LT" dirty="0"/>
              <a:t>Dalinai įterptas ir dalinai centralizuotas sprendimas </a:t>
            </a:r>
          </a:p>
          <a:p>
            <a:pPr marL="457200" lvl="1" indent="0" eaLnBrk="1" hangingPunct="1">
              <a:buNone/>
            </a:pPr>
            <a:endParaRPr lang="lt-LT" sz="1600" dirty="0"/>
          </a:p>
        </p:txBody>
      </p:sp>
      <p:pic>
        <p:nvPicPr>
          <p:cNvPr id="10" name="Picture 6" descr="C:\Users\elizase\AppData\Local\Microsoft\Windows\Temporary Internet Files\Content.IE5\251B4W57\MP900422961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47759" y="1764038"/>
            <a:ext cx="2736850" cy="34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0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sz="2400" dirty="0" smtClean="0"/>
              <a:t>Analitikos privalumas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BA61D45-BB1B-4320-AABC-93ADD57EFC6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Content Placeholder 7" descr="ph_needle_haystack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196752"/>
            <a:ext cx="9122670" cy="4946670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871229" y="1556792"/>
            <a:ext cx="3266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2563" indent="-182563" algn="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lt-LT" sz="2800" b="1" dirty="0" smtClean="0">
                <a:solidFill>
                  <a:schemeClr val="tx2">
                    <a:lumMod val="50000"/>
                  </a:schemeClr>
                </a:solidFill>
              </a:rPr>
              <a:t>Vaizdo</a:t>
            </a:r>
            <a:br>
              <a:rPr lang="lt-LT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lt-LT" sz="2800" b="1" dirty="0" smtClean="0">
                <a:solidFill>
                  <a:schemeClr val="tx2">
                    <a:lumMod val="50000"/>
                  </a:schemeClr>
                </a:solidFill>
              </a:rPr>
              <a:t>įrašo analitika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t-LT" sz="2800" b="1" dirty="0" smtClean="0">
                <a:solidFill>
                  <a:schemeClr val="tx2">
                    <a:lumMod val="50000"/>
                  </a:schemeClr>
                </a:solidFill>
              </a:rPr>
              <a:t>adatą padaro didesne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t-LT" sz="2800" b="1" dirty="0" smtClean="0">
                <a:solidFill>
                  <a:schemeClr val="tx2">
                    <a:lumMod val="50000"/>
                  </a:schemeClr>
                </a:solidFill>
              </a:rPr>
              <a:t>ir šieno kaugę mažesne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” 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2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Vaizdo įrašų analitikos pavyzdžiai</a:t>
            </a:r>
            <a:endParaRPr lang="lt-LT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BA61D45-BB1B-4320-AABC-93ADD57EFC6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4294967295"/>
          </p:nvPr>
        </p:nvSpPr>
        <p:spPr>
          <a:xfrm>
            <a:off x="251520" y="1772816"/>
            <a:ext cx="5387975" cy="424847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lt-LT" dirty="0" smtClean="0"/>
              <a:t>Defokusavimo aptikimas</a:t>
            </a:r>
            <a:endParaRPr lang="en-US" dirty="0"/>
          </a:p>
          <a:p>
            <a:pPr eaLnBrk="1" hangingPunct="1"/>
            <a:r>
              <a:rPr lang="lt-LT" dirty="0" smtClean="0"/>
              <a:t>Linijos kirtimas</a:t>
            </a:r>
            <a:endParaRPr lang="en-US" dirty="0"/>
          </a:p>
          <a:p>
            <a:pPr eaLnBrk="1" hangingPunct="1"/>
            <a:r>
              <a:rPr lang="lt-LT" dirty="0" smtClean="0"/>
              <a:t>Lūkuriavimo aptikimas</a:t>
            </a:r>
            <a:endParaRPr lang="en-US" dirty="0"/>
          </a:p>
          <a:p>
            <a:pPr eaLnBrk="1" hangingPunct="1"/>
            <a:r>
              <a:rPr lang="lt-LT" dirty="0" smtClean="0"/>
              <a:t>Sekimo zonoje funkcija</a:t>
            </a:r>
            <a:endParaRPr lang="en-US" dirty="0"/>
          </a:p>
          <a:p>
            <a:pPr eaLnBrk="1" hangingPunct="1"/>
            <a:r>
              <a:rPr lang="lt-LT" dirty="0" smtClean="0"/>
              <a:t>Judėjimo prieš eismą aptikimas</a:t>
            </a:r>
            <a:endParaRPr lang="en-US" dirty="0"/>
          </a:p>
          <a:p>
            <a:pPr eaLnBrk="1" hangingPunct="1"/>
            <a:r>
              <a:rPr lang="lt-LT" dirty="0" smtClean="0"/>
              <a:t>Paliktų daiktų aptikimas</a:t>
            </a:r>
            <a:endParaRPr lang="en-US" dirty="0"/>
          </a:p>
          <a:p>
            <a:pPr eaLnBrk="1" hangingPunct="1"/>
            <a:r>
              <a:rPr lang="lt-LT" dirty="0" smtClean="0"/>
              <a:t>Sanbūrių aptikimas</a:t>
            </a:r>
            <a:endParaRPr lang="en-US" dirty="0"/>
          </a:p>
          <a:p>
            <a:pPr eaLnBrk="1" hangingPunct="1"/>
            <a:r>
              <a:rPr lang="lt-LT" dirty="0" smtClean="0"/>
              <a:t>Sustojusio automobilio aptikimas</a:t>
            </a:r>
            <a:endParaRPr lang="en-US" dirty="0"/>
          </a:p>
          <a:p>
            <a:pPr eaLnBrk="1" hangingPunct="1"/>
            <a:r>
              <a:rPr lang="lt-LT" dirty="0" smtClean="0"/>
              <a:t>Automobilio nelegalus U formos</a:t>
            </a:r>
            <a:br>
              <a:rPr lang="lt-LT" dirty="0" smtClean="0"/>
            </a:br>
            <a:r>
              <a:rPr lang="lt-LT" dirty="0" smtClean="0"/>
              <a:t>apsisukimas</a:t>
            </a:r>
          </a:p>
          <a:p>
            <a:pPr eaLnBrk="1" hangingPunct="1"/>
            <a:r>
              <a:rPr lang="lt-LT" dirty="0" smtClean="0"/>
              <a:t>Daugybė kitų </a:t>
            </a:r>
            <a:r>
              <a:rPr lang="en-US" dirty="0" err="1" smtClean="0"/>
              <a:t>galimybi</a:t>
            </a:r>
            <a:r>
              <a:rPr lang="lt-LT" dirty="0"/>
              <a:t>ų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27220" y="1881423"/>
            <a:ext cx="4718050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3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gamintojai</a:t>
            </a:r>
            <a:endParaRPr lang="lt-LT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pic>
        <p:nvPicPr>
          <p:cNvPr id="2058" name="Picture 10" descr="https://encrypted-tbn3.gstatic.com/images?q=tbn:ANd9GcSpZCjeIThGOu6sdZureoFvpgSEVrBD3pBr9GmYzV1Qaj-OCEJz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591" y="3717032"/>
            <a:ext cx="3619252" cy="26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0.gstatic.com/images?q=tbn:ANd9GcSIy8dKUrkczucfW_nMfEyjwFgt-igbykABFhVFo_G5S_DD9C52p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039010" cy="18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data:image/jpeg;base64,/9j/4AAQSkZJRgABAQAAAQABAAD/2wCEAAkGBhMSERQUEhQUFBUVGBgYFBQUFBQUFxUUGBQWFBYUFBcXHCYeFxokGRgVHy8gIygpLCwsFSExNTAqNScrLCkBCQoKDgwOGg8PGiwkHyQsLCo0LCwsLCwqLTUsLCkpLCwsLCwvLCwsLCwsLCwsLCwsLCwsLCwsLCwpLCksKSwsKf/AABEIAJQBVAMBIgACEQEDEQH/xAAcAAEAAgMBAQEAAAAAAAAAAAAABgcBBAUCAwj/xABGEAABAwIDAgsIAAQEBAYDAAABAAIDBBEGEiEFMQcTFCJBUVNhcYHSFzJCUpGSk9EVI6HBYoKx8GNzosIzNXKUsuEWJDT/xAAaAQEAAgMBAAAAAAAAAAAAAAAABAUBAwYC/8QALhEAAgIBAwIFAgYDAQAAAAAAAAECAxEEEjETIQUVQWGRUYEyQkNxobEiIyQU/9oADAMBAAIRAxEAPwC8UREARF8qmoaxpc42DQST1AakoYbx3ZFeEnEnJqbIw2lm5retrNz3d2mg8VSuY9ZXWxVt91XUvlN8t8sbfljHujxO895XHXS6Sno149WczrL+rZ24R6znrKZz1lYWPopZDPWc9ZTOesryiA9CQ9BP1VocFeJ5ZXPppXF+VueNzjcgAhpaT07wdVVytTgnw+WMfVPuDIMsY/wA3LvNwt/lUHX7Oi88+hP0O/qpR49SZ7f2uylp3zP3NGg+Zx0a0eJsqAr9oPmkdI83c8lx8T/bo8lMeFHEvHTCnYbshPOsfektY/bqPG6gq8aCjpw3PlnrX3757Vwj1nPWUznrK8pfwViVx6znrKZz1lYRMoGc56yt7YuzJKmdkLCbvO/5WjVzj1WFz5Ln3HWFbnBdhriYTUSD+ZMLMB+GLf8A9R18goup1CprcvX0JWlp61ij6ElqJ4dn0d7ZY4W2A6zuA8S7/VURX7RfNK+WQ855LnW6ydw7gLAeCmPCliTjZuTsPMiN32O+W3/aDbxJUFJWnQ07I9SXLN+uv3S6ceEZzHrK6OwNkvqqiOFhN3HU/K0e876Lmq4OC7DPEwce8fzJgCLjVse9o89/0W/VXqmvPqaNJS7Z49CY0FG2KNkbBlawZWjuGi2URcw+7ydQlhYCj+MsVMoYM1g6R5yxsJ3m2pPcOld2SQAEk2A1JPQOlULjPERrKlzx/wCG3mxj/CD73mdfopmj0/Wn34RD1mo6MO3LNPauIaipcXSyuN/hBLWDua0GwC5+c9ZWLrC6OMUlhHNynKT7nrOespnPWV5BWVnJ5ZnOespnPWVhfSmp3SPayMZnOIa1otqSbBYbSWWZSyS7g1w6amo414JihsddzpPhHeBvPgFMsfY45GBFDYzPBJJ14tu4OI6STe3gunQ0sWy6HU6RtLnu3F7zv8ybAeSpLau0XzzSSyHnPJJ7upo8BYeSqK4/+u1zl+FFvZL/AMlShH8TFbtSWU5pZXvPW5xPjYbgtbOesrysq3wlwU7eTOc9ZTOesrzdFkNYPWc9ZXuGpc1wLXOaRucCQR4EFfJZA/r/AKoC48E4zM1NebV7HFhduzWa1wce+zgPJFt4Kws2npGCQc95zvB+EuAAb5NACwuZt6O94XqdLXG/Yu5LURFFJxglVzwr4lysbSsPOfZ0pHQy+jfM6+A71ONs7VZTQvlf7rBe3Weho7ydF+fdpbQfPK+WQ3dIS4919wHUALDyVhoKOpPe+EVviGo2Q2LlmsVhFu7H2YaiZkQIbmOriQA1u9zteoK/k0k2zn4rLSJzwXYVbJmqZmhzNWRNcMwJ+J9jpboHmpfimGkpqWWR8EPu2AEbAS52jQCBvv8A6LpUUlPBE2Nj42sY0Bozt3AdKqnhHxSKuYRxOvFFuI3Ped7u8AaDzPSqGO/VX5eUi+n09LRhYyQ5EWVflAdXDGw3VdSyIbjznuHwsB5x8ejzVv4t222gozxdg63Fwt00NrAgdTRr5d60+DrDXJabjHgCWXnOv8LPhb/fz7lXWO8TcsqSWn+VHdkfURfnP/zEfQBVEv8Aqv2/liXEf+Wjd+aRHXuJNzqSSSekkm5JXlEVuU/JOuDDCwnlM8rQYo9Ggi4dJbv3gb/MdStD+BU3YQ/iZ+lTmyuEOqp4mxRCIMbuuwknpJJzam62/avW/wDB/GfUqe/TX2zck+37lxp9Tp6oKLXf9i2f4FTdhD+Jn6Wf4FTdhD+Jn6VS+1et/wCD+M+pWRgqvqZ6cTVOUGTVjWty2j6CdTqd/hZQrtPbSt0n/JOp1FVz2xX8HS/gNN2EP4mfpc3GG320VK5zbB55kTdAMxGnkBr5LvucqMx9iQ1dU7Kf5UV2R9R15z++5H0ATS0u6xJ8Iau5U15XLI255OpJJOpJ3knUn6rysrLBc6ak6AdZJsAulOZ7s7+B8OGrqmtI/lx2fL3t6GeZ0+qviNtgAo7gTDfI6VrXAcY/nykfMdzfIafVSRc3rL+tZ24XB0+jo6UPdhEWrtHaDYY3SPNmsBc49wG4d53eahpZJbeO7IXwqYl4qHk7Dz5hz7fDFex+p08AVUZK3dtbWfVTyTP3vO75Rua0dwAWiun0tCprS9TltVe7rG/QyFOeDTCLahzp5mB0cZysadzpN5J6wBbTvUR2Ts19RKyKP3nmw7h0uPcBqv0FsfZjKeFkTBZrAAO87yT3k3K0a7UdOGyPLJOg0/Uk5S4R5GwKbsIfxM/SfwGm7CH8TP0t9FQ7pfUv9kfoaH8Bpuwh/Ez9L3FsiBhBbDE0jcWxtBHRcEBbi4mLsQijpnyfFbLG35nnd5Dee4LMd0mor1PMtsE5P0IBwq4m4yQUsZ5sZDpSNxkto3/KP6nuVflepZi5xc43c4kuJ3kk3J+t14XT0VKmCgjlr7XbNyZkK1ODjBcfEionYHufrG14uGs6HWPSevqsoPg3DhrKlrCP5bedKf8ACPh8XHT6q9pZWxsJNmsY256AGtH+llX+IXtLpxLDw/Tp/wCyXBA+FAUsNMI2wxiWRwyZWNaWtBu59wPLzVUldbFG33VlS+U3Db5Y2nojG7zOp81yVN0tTrrSb78kPVWqyxtIwplwa4b5RUiV4/lQkE/4pCOa3y3nyUTpqV0j2sYMznkNaOsncr+w1sNtJTsibqQLud8zz7zvqtGu1HShtXLN2h0/VnufCOtZFlFz50YWCVlcHGWIhR0r3i2c82IHpeRofAb/ACXqMXNqK5Z5nJQi5MgPCniXjZhTxm7ItZLfFJ0Dvyi/mVAF7kkLiXOJJJJJO8k6knzXldTTWqoKCOTutds3NmEWcvgsXHWPqtmUahZEuOsfVZFusfVMoz3MKU8HuG+VVQLxeKGz333Od8DO/XU9w71yNjYdnqnhsUbiL6vIsxo63OKujYWxotnUliRZoL5pDpmda5d4WFgFB1epUIbYvu+xP0emc5bpcLucjhMxJyeAQsNpJtNPhj3OPdfcPPqVOLp4i226rqHzO+I2aPlYL2b/AL6SVzFt0tHRrw+fU06u7q2NrgLNl1MM7DdV1LIW6A6vd8rBqT49A7yrOHBLRdc/5B6Vm7VV0vEjNOksujmJTtksrj9klH1z/kHpWPZJR9c35B6Vo8xp9zd5bd7FdYMw6aypawjmN50p6Mo+HxJsPqr6jiDQABYAAADcAOpcnDuFoaJrmwh3PN3Oeczj1C9twXTq6psbHPecrWAucT0AC5VXq9R159uPQtdJp+hDvyRDhMxNyen4lhtLOCBbe2Pc53nuHj3KmiuniLbjquofM7QHRjflYL5R/fxK5autLR0a8erKTV39azK4RkBTbgww1x85neLxwnm33Ol3jxA3+NlD6KjdLIyNgu57g1o7z/ZfoHD2xW0lPHCzc0an5nHVzj4ladff04bFyzdoNP1J73wjpBZRFz50QKqvhXxNmc2kjOjbOlt81uYzy3nxCnuKNutpKaSU7wLMafiefdH9/JUDU1LpHOe83c4lzj1km5Vn4fRvl1Hwir8Rv2R6a5Z8VkBYXYwrsA1lSyIXDfekI6GDfr1nQeau5TUIuTKKEHOSiif8FGGckZqnjnSaR36I+k91z/Qd6sRfKngaxoa0ANaAGgdAAsAvpdctdY7ZubOrpqVUFFGUWLrK1G4wSqQ4QsS8qqS1hvFFdrOou3Of+u5WBwk4l5NT5GG0s12t62t+N/00Hj3KlFceHUfqv7FL4jf+kvuFkN/2NVhTLgzw3yio414vHDY67nSXu0eWh+itLbFXByZVVVuyaiiwMAYa5JSjMLSyc+Tu05rPIf1JXB4V8S5WCljOrxmmtvDOhvdcgeXipxtfajKaCSV+5gv1XPQB4mw81+fdqbQfPK+WT3pDc93QAO4Cw8lTaOt3Wu2Rc62xUVKqJrFYKLf2Hsd1VOyFmhedT8rel3kruUlFOTKSEXKSSJ1wT4bu51VIN12xAjp+N48uaPNWiAtbZ1AyGJkbBZrGgNHcOk953raXL32u6xyOq09KprUQiItJvPLnKjuEHEnKqohpvFFdrO835z/M6DuCsDhKxLyen4phtLNcC29rNzn/ANvNUurjw+j9SX2KXxK/9KP3Cy1t93+z1LCmnBlhrj5+OeLxwm4uNHS/CPLf9FZ22qqDkyrqrds1FE9wNhVtNStEjWulfz5LgGxI0YL9Q0Ui/h8fZs+xv6X3AWVy87JTk5NnVQrjCKika/8AD4+zZ9jf0nII+zZ9jf0thF5y/qe9q+h82sA0At3BVrwsYl3UjDv501urexh/+R8Ap1iHbbKWnfM/4RzR8zzo1o8T/dfn+srHSyPkkN3vJc495/t0eSsfD6N898uEVviF+yGyPLPgiIr458meCcYU1Cx+aKR8rzznNy2DR7rRc95Um9sVP2E31j9SqZFDs0dVkt0uf3Jdestrjtjx+xbPtjp+wm+sfqT2xU/YzfWP1Kpl0NhbHdVTshZvcdT8rBbM7yC1y0NEVl/2bY67USeE/wCC8sMYiFbCZWxvjbcgZ8vOtvIsTpfRQ3hYxJYNpGHfZ8x/w3u1nna/hZTCuq4tn0ZIADImWY3QZjazWjvJVD11a+aR8shu55LnHvPV3bh5KFoaI2WOeP8AFcE3W3yhWq/zM10RFelESPBW34KOV00sckj7WjyZbNv7x5xGu4eBKm3tip+xm+sfqVTIolukqtlul/ZLq1dtUdsf6LZ9scHYTfWP1KR4XxUK5r3sjkYxptd+XnHecuUndoqM2ds988rIoxd0hyjuvvJ7gNfJXNtpn8P2W9sGhjYGhwHS5wa5/jqSq7VaeqvbCH4myx0uous3Tm+yIDwl4l5TU8Ww3ihu0W+KTc53gN3kVDkRXFVargooqLbHZJyYUvwLjKKhbIHxOe55BzMLb5QPdIdbpufNRBEtrjbHbIxVZKqW6JbPtjp+wm+sfqT2x0/YTfWP1KpkUTy+j6fyS/ML/r/BbPtig7Cb6x+pTGi2sH07Z3tMTS3OQ+12t33dbQaKm8BYc5XVDMP5UfOk7/lZ5n+gKnPCxtJ0dIyNuglflf0cwAuy+eigX6etWxqr5fJYafUWuqVlnHoVtijbrqypfKb5d0bT8MY93zO895XJWVhXkYqEVFFHOTnJthT/AAnwiwUlMyF0MmZpcS5hbZxJvc5tb628lAEWu6mF0dsj3TdOl7oksxpjt1cGsawxxNObKSCXO6C62gAvoFE0Req641x2x4PNlkrJbpcmQrf4LMNcTCah458wGUfLGN3mTr4WVe4M2ByupDXaRMGeZ2lgwa2J793hdXfR7QjcQ1ptpZoLXNuANzbgA2HV0Kt8Qu7dOP3LLw6lZ6kvsbyIipS9CIiAqnEuCdoVdQ+VwjsTZjTKObGPdG7xPiVyvZZXfLF+UfpXWinR19sYqKxhexXy8Pqk3J5z+5Snssrvli/J/wDStfDexG0lOyFvwjnH5nn3nHzXURa7tVZckpG6jSV0vMQiIopKCFEQECx9h2trHsZEGcSwX50gaXPPSRboG7xUR9lld8sX5B+ldaKZXrLKo7Y4IVmhrslulnJSnssrvli/KP0nssrvli/KP0rrRbPMbvb4NfltPv8AJSnssrvli/KP0nssrvli/KP0rrRPMbvb4HltPv8AJSnssrvli/IP0pxwfYMdRte+YN455toc2Vg3AHvOqmaLXbrLbY7JYwbKtFXVLcskDx/sCsrXMZCGCFmvOkALnkWuRbcBf6qIeyyu+WL8o/SutEr1llcdscYFmirtlulnJSnssrvli/KP0nssrvli/KP0rrRbPMbvb4NfltPv8lKeyyu+WL8o/Seyyu+WL8o/SutE8xu9vgeW0+/yQTg+wM+le+WcN4z3WZTmDW73G/QTu8lMdobPZNE+J4ux4LXDuPV3raRRLLZTnvfJMrpjXDYuCna/glqmvPFOjkZ8Jc4sdbvFiL+a1vZZXfLF+UfpXWilLxC5LHb4Ij8Opf1KU9lld8sX5R+k9lld8sX5R+ldaLPmN3t8GPLaff5KU9lld8sX5R+k9lld8sX5R+ldaJ5jd7fA8tp9/kj+DMNiipgw24x3OlI1u89APUBotjFGHmVkDonnKd7Hje13Qe9dhFDdknPe+eSaqoqGz0KYm4Kq0OIHFPHQ7Plv5EaL5+yyu+WL8o/SutFLXiFy+nwQn4dT7lKeyyu+WL8o/Seyyu+WL8o/SutFnzG72+B5bT7/ACUp7LK75Yvyj9LaoeCWpc7+a+ONvSQS93kBYfUq4UWH4hd7fAXh1KfqcPZuFYqamdBDpmHOedXPdb3nnp8F89n7KeJC4gtGcPOrd4MhszL8PPO/XTv0kCKG5yec+pNVaWMegREXg2BERAEWnyyTsX/dF605ZJ2L/ui9aA3EWnyyTsX/AHRetOWSdi/7ovWgNxFp8sk7F/3RetOWSdi/7ovWgNxFp8sk7F/3RetOWSdi/wC6L1oDcRafLJOxf90XrTlknYv+6L1oDcRafLJOxf8AdF605ZJ2L/ui9aA3EWnyyTsX/dF605ZJ2L/ui9aA3EWnyyTsX/dF605ZJ2L/ALovWgNxFp8sk7F/3RetOWSdi/7ovWgNxFp8sk7F/wB0XrTlknYv+6L1oDcRafLJOxf90XrTlknYv+6L1oDcRafLJOxf90XrTlknYv8Aui9aA3EWnyyTsX/dF605ZJ2L/ui9aA3EWnyyTsX/AHRetOWSdi/7ovWgNxFp8sk7F/3RetOWSdi/7ovWgNxFp8sk7F/3RetOWSdi/wC6L1oDcRafLJOxf90XrTlknYv+6L1oDcRafLJOxf8AdF605ZJ2L/ui9aA3EWnyyTsX/dF605ZJ2L/ui9aA3EWnyyTsX/dF605ZJ2L/ALovWgNxFp8sk7F/3RetOWSdi/7ovWgNxFqsqnnfE8f5o/UiA2kREAREQBERAEREAREQBERAEREAREQBERAEREAREQBERAEREAREQBERAEREAREQBERAEREAREQBERAEREBytsYhZTAGRsmU/E1txfoBN9CulDJma11iLgGx3i4vYqK4slD56aAmzc3Gyk7gxg6e7euvszE1PO4sjkBcBuILbjrF961qfdpkaFubJRbWFhI6yLn/AMdh48QZ/wCYb82xtoL2Jta9uhe9o7Wigy8a7LnOVuhOvluXvKN++OM5N1aG19uw0zc0z8t9w3ucepoG9b4KqLhJL+XOzXyhjcm/dbW3ndZPRLm8J1JfUTAfMWC30vf+ikOytsw1DM8Lw8DQ2vobXsQdyhewY9kzxtYWNbJYZhIXNcXWsSHXsfJSrYOHYqRrxEXZXkOs6xtYW0Nt3isswmdhFHtt44p6VxY4ue8b2sANvEnQL57Ex5BVSNjYJGvdewcBY2Fzq0kblgyfeXGNO2p5Mc/GZgz3ebmcLjVd0FVNtWUN2yXOIAbNGXE7g0NBJPldSocJ1Jny/wAwtvbjA3m9V7XvZZwYyTBFzq/bUcUBnJLowGuu2xuCQAR9QuL7SaTiy/n78oZls4m1yRc2t0XWDJK0XAw/jSCrdkYXNfvyvA1HW0gkOW5tvEENIwOmda+jWgXc4gX0CA6a1dqbRZBE6WQ5WtFyRv32AHeToo3TcJdK5wDhLGCbB7mc3zsTZdfEk0HJJHTAvhLRmybyCRYtPiQUB72BiCKrYXxX5ps5rtCDa40/3uXUUYwLJSmF/JWyBofZ5ltmc7KLbja3QvO1+EOlgeWXdI4aOyAWB6sxIB8kBubbxjT0sgjlz5i0O5rbixJG/wAiu2191TeM9ux1dQySK+XI1pzCxBDnHr71bFTtCOCLPI4NaALk+G4dZ7lnBjJvIocOFClvbLNlvYvyCw8dVJ6XaMckYljcHsIJBb02/usGTaRRrZ2PaabjLZ2iNhe5zwAMoIGlibkkj6r6bDxpDVyGOMPa4AnnNGoG86HTo39aAkKjm1MdU0EropOMzNtfKy41AOnkVI1TOOP/ADGa+7M2/hkYsowyce0yj65vxldjY+I4qlj3x5srDZ2Ztje2bQdOi4Ddm7Gtvg/K71Ls7MpaVkEvJMmQ5sxY4uGYN6SSeiyYMZGwsXQVbyyLPcNzHM3KLXA/uF3FVvBSf/2Zf+V/3sU225i+npCGyOJedQxgu63WdbBGjKZ3EUa2Tj+mnkEfPjcfdEjcod3A33rvVdYyNhe9wa1upJ+iwZPuih0vChSh1g2Vw+YNA8wHEFdCfG1OKXlAJLSS1jSMrnPHwi/+qAkF1lVjh3hAaySeSqzl0haWhgu1obmGUdX91LanG0DKeKciTJKbNs1t9OsXQEhXJ2/iSGka0y5ucSGtaLk2FyfAafVc+sx9TxxRyHOeNGZrABmy3y5na2G4/Rc/E+16GemhknbKWPc7izGLPBbo8am1tP6ICXbPrmTRMkjN2vAc09xWwubsSeLksbohkiDBkDtLMHXquHW8JlJG4gZ5LfE1oDe+xcQgJcijlDj2llbmDnDWxBYbg6Ho03ELCA5mzqYVdfPI7nRxcwNO5xFrAjpFwTbuC2doUgO0aYRgBzWl0hAA5moaDbz+qzsrZdVSulbE2J7JHZw9zy0tJ35hYkrt7K2XxeZ7jnkkN5H6i/U1oO5oGgC0Rjn8X1K6FTlHElh5y39yPYoom0wppW3/AJUvOJ3nPqXOI3km/wBV08TU4m4iLeXStd4MZq930sPEhe8ZU4fSStO8gZesvuC1o7zuC+uwqB4aJJv/ABC1rbb8jQPdHeTck9fgvWP8mj26/wDZKCXZpM67VxdtbLpqs8TLYvZqMptI0EaEdYXaCh2LcFy1EwngkDZAALG43XsWuG4+S2k1kYxNwfvpo3SskEkbbZg4ZXNBNr9TvK3gupwfbelMNRGSXcTHnjvc20dzfC4B+q05sIbUmAZLJmZ0h0+YeJHSplhTCraONwJzyPtndYAaDRrR1L02YSIBgHZ7KmrcZ+fZpks4k5n5xqeu1yrRZsiEOa8RRh7b5XBrWkXFjqBuUI2pwfTxzcdQva3W4aXFpbc3IB1BF+grpbG2dtIzRvqZWcWwnMxpbztCBcNbrqb70YRFNt0jZdsOjeLtfNGHDrBAuF2+EzZkUcETmMawh+W7QG83ITY237gvvVYPqHbS5SMnF8ax/vHNlaB0WXUxxsCSrgYyLLcPDjnJaLZXDqPWsZMHFDr7BPc0geAnAAWOC/Zsbo5ZHNDn5soLgDZuUEgX3XJXUbhub+Fml5nG2t7xy6y599uruX3wLsGWkikZLlu5+YZXZhawHUEyCGUMIj21lYMoEzgANwFnaDqC+eOpXSbRLSM2XI1jCbAgtaSL9Fyd6kbMHVA2lynmcXxpf7xzZTfotvW7jDBQqyJY3BkoFruvZ4G65G4jrTJnBytsQV9TCYnUMTRfmkPbdpG4t5y9zUk0WxZo52lrmaNBIPM4xhbqD3lfang2y1oZnh0FuMcWl1uvdqfELo1GHJ3bPlgdKJZpCSXuJAuXtda+tgALJkJEfwPO5mzq1zdHNLiD38WvhwX0Eb5JnvAc5gblDtbZi67tenQaqT4Jw3JTQyxz5DnfezTmGUtAN9AuC7A9ZSTF9C9uU3AzGxyn4Xh2jgOtZyGjm8JEDW1jcrWtvG0nKALnM4XNu4Bb/CjUuvTs+HK53cXXAv8AT/VfPamBq+eQSSyRyOIF+dlDbfC0W3dPmpfifDDayINJyPYOY/qJtdp62mwTIwRigfW8kZCyhhdEYwBeRvODhfOQXbze63sC7JqaZk7J2FjCA5nOaedYh1rHTQD6L4bO2ZtanaI4nQuYNG5nA2F+gkX8tV39h7JqWCV9TKJJJAAGt0YwC+769SNjBW+DNjcqqOLcSIw0OlA+JoIsw+LrfRWnszDFPTvc+GPIXNykAm1r30uo3gjCM9JO98uTKY8oyuub5gd1uoKcrDYQVM44F9ozDrc0ad7GBXMq5xPgWpnq5JY+LyuILbvIOjWjq6xdEZZvDgtg7Wb/AKPSu5srYLKSmkiY5zhz3XflvcttbQDTRQ7/APEtq9uf/cSf2CkuGNk1UUUzal+dz/cvI59ua4Wu7d0LLPJFOCn/APpl/wCV/wB7Fy9nzSybQc9sbZpc73BjzYEjNbeRuGo8FLsDYRnpJnvlyWczKMriTfM07rdQKxt/Akhn5RRvDH5sxaTaz73LmndY63BWMmcHMxFsuvq8majYxzCecx7MxB6Dd3mFnhBqZhTUcctwXNvKP+I1rQL2PeSuqKTa8oyPkhiadC9ti63WLDQ/RdjbGFW1FKyF7jmjDcsu85gLEkX1BG8XTISNLBGwacUkT8jHvkbd73NDiTqLa7gN1lt4j2XFHQzhkbGgMe5oDRYOI1IHQdOhRihw1tSmuyCRmS+nPaR4gPFwpVsfZE3JXxVb+MdJmzG97NcLW3Dd3JwERXgupWPFRnY11iy2ZoNvfva62+FGFrYIGtAaBIbAAADmHoC51JgzaNK93JpGWdpmDmi46CWuB1C7G3cLVU9JBGXNfKxznSOc465gem2u/wDogya2C8HwzU4mqG8YXi0YJPMjBIAFukm5WvwkULIaeljYLNY54aO7J+1MsL7PfBSxRSWzMbY5Tce8TobLk47w7NVtiEOW7HOJzOyixbYdBTJlcHE2zVOZsSDLcZwxrrfLzjb6gLY4NtiQOgMrmNe/O5vOAdkAA0APTre/epBS4bDqBlNOBowB2U3s4agtKiVNg/aNI93JZWlp6cwGYdGZjgRcLJhk6dh6mJJMMdzv5gHRboRRJuGdqP5z6vKT0Ne4AeTW2WV5GSeWUSxxUyRmF8cj2EE6NOh3e8NxWUWuz8LIutbVLaOhsWkz5ZZHOlf0F9rN/wDQ0ANHja67gRF6jwbNP+BGViyyi9EgIiIBZERALIiIAiIgCIiAIiIAiIgCIiAWSyIgCIiAJZEQGLJZZRAEREBiyyiIDFllEQGLLKIgCWREAWLIiAFo6kREB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dirty="0"/>
          </a:p>
        </p:txBody>
      </p:sp>
      <p:sp>
        <p:nvSpPr>
          <p:cNvPr id="10" name="AutoShape 22" descr="data:image/jpeg;base64,/9j/4AAQSkZJRgABAQAAAQABAAD/2wCEAAkGBhMSERQUEhQUFBUVGBgYFBQUFBQUFxUUGBQWFBYUFBcXHCYeFxokGRgVHy8gIygpLCwsFSExNTAqNScrLCkBCQoKDgwOGg8PGiwkHyQsLCo0LCwsLCwqLTUsLCkpLCwsLCwvLCwsLCwsLCwsLCwsLCwsLCwsLCwpLCksKSwsKf/AABEIAJQBVAMBIgACEQEDEQH/xAAcAAEAAgMBAQEAAAAAAAAAAAAABgcBBAUCAwj/xABGEAABAwIDAgsIAAQEBAYDAAABAAIDBBEGEiEFMQcTFCJBUVNhcYHSFzJCUpGSk9EVI6HBYoKx8GNzosIzNXKUsuEWJDT/xAAaAQEAAgMBAAAAAAAAAAAAAAAABAUBAwYC/8QALhEAAgIBAwIFAgYDAQAAAAAAAAECAxEEEjETIQUVQWGRUYEyQkNxobEiIyQU/9oADAMBAAIRAxEAPwC8UREARF8qmoaxpc42DQST1AakoYbx3ZFeEnEnJqbIw2lm5retrNz3d2mg8VSuY9ZXWxVt91XUvlN8t8sbfljHujxO895XHXS6Sno149WczrL+rZ24R6znrKZz1lYWPopZDPWc9ZTOesryiA9CQ9BP1VocFeJ5ZXPppXF+VueNzjcgAhpaT07wdVVytTgnw+WMfVPuDIMsY/wA3LvNwt/lUHX7Oi88+hP0O/qpR49SZ7f2uylp3zP3NGg+Zx0a0eJsqAr9oPmkdI83c8lx8T/bo8lMeFHEvHTCnYbshPOsfektY/bqPG6gq8aCjpw3PlnrX3757Vwj1nPWUznrK8pfwViVx6znrKZz1lYRMoGc56yt7YuzJKmdkLCbvO/5WjVzj1WFz5Ln3HWFbnBdhriYTUSD+ZMLMB+GLf8A9R18goup1CprcvX0JWlp61ij6ElqJ4dn0d7ZY4W2A6zuA8S7/VURX7RfNK+WQ855LnW6ydw7gLAeCmPCliTjZuTsPMiN32O+W3/aDbxJUFJWnQ07I9SXLN+uv3S6ceEZzHrK6OwNkvqqiOFhN3HU/K0e876Lmq4OC7DPEwce8fzJgCLjVse9o89/0W/VXqmvPqaNJS7Z49CY0FG2KNkbBlawZWjuGi2URcw+7ydQlhYCj+MsVMoYM1g6R5yxsJ3m2pPcOld2SQAEk2A1JPQOlULjPERrKlzx/wCG3mxj/CD73mdfopmj0/Wn34RD1mo6MO3LNPauIaipcXSyuN/hBLWDua0GwC5+c9ZWLrC6OMUlhHNynKT7nrOespnPWV5BWVnJ5ZnOespnPWVhfSmp3SPayMZnOIa1otqSbBYbSWWZSyS7g1w6amo414JihsddzpPhHeBvPgFMsfY45GBFDYzPBJJ14tu4OI6STe3gunQ0sWy6HU6RtLnu3F7zv8ybAeSpLau0XzzSSyHnPJJ7upo8BYeSqK4/+u1zl+FFvZL/AMlShH8TFbtSWU5pZXvPW5xPjYbgtbOesrysq3wlwU7eTOc9ZTOesrzdFkNYPWc9ZXuGpc1wLXOaRucCQR4EFfJZA/r/AKoC48E4zM1NebV7HFhduzWa1wce+zgPJFt4Kws2npGCQc95zvB+EuAAb5NACwuZt6O94XqdLXG/Yu5LURFFJxglVzwr4lysbSsPOfZ0pHQy+jfM6+A71ONs7VZTQvlf7rBe3Weho7ydF+fdpbQfPK+WQ3dIS4919wHUALDyVhoKOpPe+EVviGo2Q2LlmsVhFu7H2YaiZkQIbmOriQA1u9zteoK/k0k2zn4rLSJzwXYVbJmqZmhzNWRNcMwJ+J9jpboHmpfimGkpqWWR8EPu2AEbAS52jQCBvv8A6LpUUlPBE2Nj42sY0Bozt3AdKqnhHxSKuYRxOvFFuI3Ped7u8AaDzPSqGO/VX5eUi+n09LRhYyQ5EWVflAdXDGw3VdSyIbjznuHwsB5x8ejzVv4t222gozxdg63Fwt00NrAgdTRr5d60+DrDXJabjHgCWXnOv8LPhb/fz7lXWO8TcsqSWn+VHdkfURfnP/zEfQBVEv8Aqv2/liXEf+Wjd+aRHXuJNzqSSSekkm5JXlEVuU/JOuDDCwnlM8rQYo9Ggi4dJbv3gb/MdStD+BU3YQ/iZ+lTmyuEOqp4mxRCIMbuuwknpJJzam62/avW/wDB/GfUqe/TX2zck+37lxp9Tp6oKLXf9i2f4FTdhD+Jn6Wf4FTdhD+Jn6VS+1et/wCD+M+pWRgqvqZ6cTVOUGTVjWty2j6CdTqd/hZQrtPbSt0n/JOp1FVz2xX8HS/gNN2EP4mfpc3GG320VK5zbB55kTdAMxGnkBr5LvucqMx9iQ1dU7Kf5UV2R9R15z++5H0ATS0u6xJ8Iau5U15XLI255OpJJOpJ3knUn6rysrLBc6ak6AdZJsAulOZ7s7+B8OGrqmtI/lx2fL3t6GeZ0+qviNtgAo7gTDfI6VrXAcY/nykfMdzfIafVSRc3rL+tZ24XB0+jo6UPdhEWrtHaDYY3SPNmsBc49wG4d53eahpZJbeO7IXwqYl4qHk7Dz5hz7fDFex+p08AVUZK3dtbWfVTyTP3vO75Rua0dwAWiun0tCprS9TltVe7rG/QyFOeDTCLahzp5mB0cZysadzpN5J6wBbTvUR2Ts19RKyKP3nmw7h0uPcBqv0FsfZjKeFkTBZrAAO87yT3k3K0a7UdOGyPLJOg0/Uk5S4R5GwKbsIfxM/SfwGm7CH8TP0t9FQ7pfUv9kfoaH8Bpuwh/Ez9L3FsiBhBbDE0jcWxtBHRcEBbi4mLsQijpnyfFbLG35nnd5Dee4LMd0mor1PMtsE5P0IBwq4m4yQUsZ5sZDpSNxkto3/KP6nuVflepZi5xc43c4kuJ3kk3J+t14XT0VKmCgjlr7XbNyZkK1ODjBcfEionYHufrG14uGs6HWPSevqsoPg3DhrKlrCP5bedKf8ACPh8XHT6q9pZWxsJNmsY256AGtH+llX+IXtLpxLDw/Tp/wCyXBA+FAUsNMI2wxiWRwyZWNaWtBu59wPLzVUldbFG33VlS+U3Db5Y2nojG7zOp81yVN0tTrrSb78kPVWqyxtIwplwa4b5RUiV4/lQkE/4pCOa3y3nyUTpqV0j2sYMznkNaOsncr+w1sNtJTsibqQLud8zz7zvqtGu1HShtXLN2h0/VnufCOtZFlFz50YWCVlcHGWIhR0r3i2c82IHpeRofAb/ACXqMXNqK5Z5nJQi5MgPCniXjZhTxm7ItZLfFJ0Dvyi/mVAF7kkLiXOJJJJJO8k6knzXldTTWqoKCOTutds3NmEWcvgsXHWPqtmUahZEuOsfVZFusfVMoz3MKU8HuG+VVQLxeKGz333Od8DO/XU9w71yNjYdnqnhsUbiL6vIsxo63OKujYWxotnUliRZoL5pDpmda5d4WFgFB1epUIbYvu+xP0emc5bpcLucjhMxJyeAQsNpJtNPhj3OPdfcPPqVOLp4i226rqHzO+I2aPlYL2b/AL6SVzFt0tHRrw+fU06u7q2NrgLNl1MM7DdV1LIW6A6vd8rBqT49A7yrOHBLRdc/5B6Vm7VV0vEjNOksujmJTtksrj9klH1z/kHpWPZJR9c35B6Vo8xp9zd5bd7FdYMw6aypawjmN50p6Mo+HxJsPqr6jiDQABYAAADcAOpcnDuFoaJrmwh3PN3Oeczj1C9twXTq6psbHPecrWAucT0AC5VXq9R159uPQtdJp+hDvyRDhMxNyen4lhtLOCBbe2Pc53nuHj3KmiuniLbjquofM7QHRjflYL5R/fxK5autLR0a8erKTV39azK4RkBTbgww1x85neLxwnm33Ol3jxA3+NlD6KjdLIyNgu57g1o7z/ZfoHD2xW0lPHCzc0an5nHVzj4ladff04bFyzdoNP1J73wjpBZRFz50QKqvhXxNmc2kjOjbOlt81uYzy3nxCnuKNutpKaSU7wLMafiefdH9/JUDU1LpHOe83c4lzj1km5Vn4fRvl1Hwir8Rv2R6a5Z8VkBYXYwrsA1lSyIXDfekI6GDfr1nQeau5TUIuTKKEHOSiif8FGGckZqnjnSaR36I+k91z/Qd6sRfKngaxoa0ANaAGgdAAsAvpdctdY7ZubOrpqVUFFGUWLrK1G4wSqQ4QsS8qqS1hvFFdrOou3Of+u5WBwk4l5NT5GG0s12t62t+N/00Hj3KlFceHUfqv7FL4jf+kvuFkN/2NVhTLgzw3yio414vHDY67nSXu0eWh+itLbFXByZVVVuyaiiwMAYa5JSjMLSyc+Tu05rPIf1JXB4V8S5WCljOrxmmtvDOhvdcgeXipxtfajKaCSV+5gv1XPQB4mw81+fdqbQfPK+WT3pDc93QAO4Cw8lTaOt3Wu2Rc62xUVKqJrFYKLf2Hsd1VOyFmhedT8rel3kruUlFOTKSEXKSSJ1wT4bu51VIN12xAjp+N48uaPNWiAtbZ1AyGJkbBZrGgNHcOk953raXL32u6xyOq09KprUQiItJvPLnKjuEHEnKqohpvFFdrO835z/M6DuCsDhKxLyen4phtLNcC29rNzn/ANvNUurjw+j9SX2KXxK/9KP3Cy1t93+z1LCmnBlhrj5+OeLxwm4uNHS/CPLf9FZ22qqDkyrqrds1FE9wNhVtNStEjWulfz5LgGxI0YL9Q0Ui/h8fZs+xv6X3AWVy87JTk5NnVQrjCKika/8AD4+zZ9jf0nII+zZ9jf0thF5y/qe9q+h82sA0At3BVrwsYl3UjDv501urexh/+R8Ap1iHbbKWnfM/4RzR8zzo1o8T/dfn+srHSyPkkN3vJc495/t0eSsfD6N898uEVviF+yGyPLPgiIr458meCcYU1Cx+aKR8rzznNy2DR7rRc95Um9sVP2E31j9SqZFDs0dVkt0uf3Jdestrjtjx+xbPtjp+wm+sfqT2xU/YzfWP1Kpl0NhbHdVTshZvcdT8rBbM7yC1y0NEVl/2bY67USeE/wCC8sMYiFbCZWxvjbcgZ8vOtvIsTpfRQ3hYxJYNpGHfZ8x/w3u1nna/hZTCuq4tn0ZIADImWY3QZjazWjvJVD11a+aR8shu55LnHvPV3bh5KFoaI2WOeP8AFcE3W3yhWq/zM10RFelESPBW34KOV00sckj7WjyZbNv7x5xGu4eBKm3tip+xm+sfqVTIolukqtlul/ZLq1dtUdsf6LZ9scHYTfWP1KR4XxUK5r3sjkYxptd+XnHecuUndoqM2ds988rIoxd0hyjuvvJ7gNfJXNtpn8P2W9sGhjYGhwHS5wa5/jqSq7VaeqvbCH4myx0uous3Tm+yIDwl4l5TU8Ww3ihu0W+KTc53gN3kVDkRXFVargooqLbHZJyYUvwLjKKhbIHxOe55BzMLb5QPdIdbpufNRBEtrjbHbIxVZKqW6JbPtjp+wm+sfqT2x0/YTfWP1KpkUTy+j6fyS/ML/r/BbPtig7Cb6x+pTGi2sH07Z3tMTS3OQ+12t33dbQaKm8BYc5XVDMP5UfOk7/lZ5n+gKnPCxtJ0dIyNuglflf0cwAuy+eigX6etWxqr5fJYafUWuqVlnHoVtijbrqypfKb5d0bT8MY93zO895XJWVhXkYqEVFFHOTnJthT/AAnwiwUlMyF0MmZpcS5hbZxJvc5tb628lAEWu6mF0dsj3TdOl7oksxpjt1cGsawxxNObKSCXO6C62gAvoFE0Req641x2x4PNlkrJbpcmQrf4LMNcTCah458wGUfLGN3mTr4WVe4M2ByupDXaRMGeZ2lgwa2J793hdXfR7QjcQ1ptpZoLXNuANzbgA2HV0Kt8Qu7dOP3LLw6lZ6kvsbyIipS9CIiAqnEuCdoVdQ+VwjsTZjTKObGPdG7xPiVyvZZXfLF+UfpXWinR19sYqKxhexXy8Pqk3J5z+5Snssrvli/J/wDStfDexG0lOyFvwjnH5nn3nHzXURa7tVZckpG6jSV0vMQiIopKCFEQECx9h2trHsZEGcSwX50gaXPPSRboG7xUR9lld8sX5B+ldaKZXrLKo7Y4IVmhrslulnJSnssrvli/KP0nssrvli/KP0rrRbPMbvb4NfltPv8AJSnssrvli/KP0nssrvli/KP0rrRPMbvb4HltPv8AJSnssrvli/IP0pxwfYMdRte+YN455toc2Vg3AHvOqmaLXbrLbY7JYwbKtFXVLcskDx/sCsrXMZCGCFmvOkALnkWuRbcBf6qIeyyu+WL8o/SutEr1llcdscYFmirtlulnJSnssrvli/KP0nssrvli/KP0rrRbPMbvb4NfltPv8lKeyyu+WL8o/Seyyu+WL8o/SutE8xu9vgeW0+/yQTg+wM+le+WcN4z3WZTmDW73G/QTu8lMdobPZNE+J4ux4LXDuPV3raRRLLZTnvfJMrpjXDYuCna/glqmvPFOjkZ8Jc4sdbvFiL+a1vZZXfLF+UfpXWilLxC5LHb4Ij8Opf1KU9lld8sX5R+k9lld8sX5R+ldaLPmN3t8GPLaff5KU9lld8sX5R+k9lld8sX5R+ldaJ5jd7fA8tp9/kj+DMNiipgw24x3OlI1u89APUBotjFGHmVkDonnKd7Hje13Qe9dhFDdknPe+eSaqoqGz0KYm4Kq0OIHFPHQ7Plv5EaL5+yyu+WL8o/SutFLXiFy+nwQn4dT7lKeyyu+WL8o/Seyyu+WL8o/SutFnzG72+B5bT7/ACUp7LK75Yvyj9LaoeCWpc7+a+ONvSQS93kBYfUq4UWH4hd7fAXh1KfqcPZuFYqamdBDpmHOedXPdb3nnp8F89n7KeJC4gtGcPOrd4MhszL8PPO/XTv0kCKG5yec+pNVaWMegREXg2BERAEWnyyTsX/dF605ZJ2L/ui9aA3EWnyyTsX/AHRetOWSdi/7ovWgNxFp8sk7F/3RetOWSdi/7ovWgNxFp8sk7F/3RetOWSdi/wC6L1oDcRafLJOxf90XrTlknYv+6L1oDcRafLJOxf8AdF605ZJ2L/ui9aA3EWnyyTsX/dF605ZJ2L/ui9aA3EWnyyTsX/dF605ZJ2L/ALovWgNxFp8sk7F/3RetOWSdi/7ovWgNxFp8sk7F/wB0XrTlknYv+6L1oDcRafLJOxf90XrTlknYv+6L1oDcRafLJOxf90XrTlknYv8Aui9aA3EWnyyTsX/dF605ZJ2L/ui9aA3EWnyyTsX/AHRetOWSdi/7ovWgNxFp8sk7F/3RetOWSdi/7ovWgNxFp8sk7F/3RetOWSdi/wC6L1oDcRafLJOxf90XrTlknYv+6L1oDcRafLJOxf8AdF605ZJ2L/ui9aA3EWnyyTsX/dF605ZJ2L/ui9aA3EWnyyTsX/dF605ZJ2L/ALovWgNxFp8sk7F/3RetOWSdi/7ovWgNxFqsqnnfE8f5o/UiA2kREAREQBERAEREAREQBERAEREAREQBERAEREAREQBERAEREAREQBERAEREAREQBERAEREAREQBERAEREBytsYhZTAGRsmU/E1txfoBN9CulDJma11iLgGx3i4vYqK4slD56aAmzc3Gyk7gxg6e7euvszE1PO4sjkBcBuILbjrF961qfdpkaFubJRbWFhI6yLn/AMdh48QZ/wCYb82xtoL2Jta9uhe9o7Wigy8a7LnOVuhOvluXvKN++OM5N1aG19uw0zc0z8t9w3ucepoG9b4KqLhJL+XOzXyhjcm/dbW3ndZPRLm8J1JfUTAfMWC30vf+ikOytsw1DM8Lw8DQ2vobXsQdyhewY9kzxtYWNbJYZhIXNcXWsSHXsfJSrYOHYqRrxEXZXkOs6xtYW0Nt3isswmdhFHtt44p6VxY4ue8b2sANvEnQL57Ex5BVSNjYJGvdewcBY2Fzq0kblgyfeXGNO2p5Mc/GZgz3ebmcLjVd0FVNtWUN2yXOIAbNGXE7g0NBJPldSocJ1Jny/wAwtvbjA3m9V7XvZZwYyTBFzq/bUcUBnJLowGuu2xuCQAR9QuL7SaTiy/n78oZls4m1yRc2t0XWDJK0XAw/jSCrdkYXNfvyvA1HW0gkOW5tvEENIwOmda+jWgXc4gX0CA6a1dqbRZBE6WQ5WtFyRv32AHeToo3TcJdK5wDhLGCbB7mc3zsTZdfEk0HJJHTAvhLRmybyCRYtPiQUB72BiCKrYXxX5ps5rtCDa40/3uXUUYwLJSmF/JWyBofZ5ltmc7KLbja3QvO1+EOlgeWXdI4aOyAWB6sxIB8kBubbxjT0sgjlz5i0O5rbixJG/wAiu2191TeM9ux1dQySK+XI1pzCxBDnHr71bFTtCOCLPI4NaALk+G4dZ7lnBjJvIocOFClvbLNlvYvyCw8dVJ6XaMckYljcHsIJBb02/usGTaRRrZ2PaabjLZ2iNhe5zwAMoIGlibkkj6r6bDxpDVyGOMPa4AnnNGoG86HTo39aAkKjm1MdU0EropOMzNtfKy41AOnkVI1TOOP/ADGa+7M2/hkYsowyce0yj65vxldjY+I4qlj3x5srDZ2Ztje2bQdOi4Ddm7Gtvg/K71Ls7MpaVkEvJMmQ5sxY4uGYN6SSeiyYMZGwsXQVbyyLPcNzHM3KLXA/uF3FVvBSf/2Zf+V/3sU225i+npCGyOJedQxgu63WdbBGjKZ3EUa2Tj+mnkEfPjcfdEjcod3A33rvVdYyNhe9wa1upJ+iwZPuih0vChSh1g2Vw+YNA8wHEFdCfG1OKXlAJLSS1jSMrnPHwi/+qAkF1lVjh3hAaySeSqzl0haWhgu1obmGUdX91LanG0DKeKciTJKbNs1t9OsXQEhXJ2/iSGka0y5ucSGtaLk2FyfAafVc+sx9TxxRyHOeNGZrABmy3y5na2G4/Rc/E+16GemhknbKWPc7izGLPBbo8am1tP6ICXbPrmTRMkjN2vAc09xWwubsSeLksbohkiDBkDtLMHXquHW8JlJG4gZ5LfE1oDe+xcQgJcijlDj2llbmDnDWxBYbg6Ho03ELCA5mzqYVdfPI7nRxcwNO5xFrAjpFwTbuC2doUgO0aYRgBzWl0hAA5moaDbz+qzsrZdVSulbE2J7JHZw9zy0tJ35hYkrt7K2XxeZ7jnkkN5H6i/U1oO5oGgC0Rjn8X1K6FTlHElh5y39yPYoom0wppW3/AJUvOJ3nPqXOI3km/wBV08TU4m4iLeXStd4MZq930sPEhe8ZU4fSStO8gZesvuC1o7zuC+uwqB4aJJv/ABC1rbb8jQPdHeTck9fgvWP8mj26/wDZKCXZpM67VxdtbLpqs8TLYvZqMptI0EaEdYXaCh2LcFy1EwngkDZAALG43XsWuG4+S2k1kYxNwfvpo3SskEkbbZg4ZXNBNr9TvK3gupwfbelMNRGSXcTHnjvc20dzfC4B+q05sIbUmAZLJmZ0h0+YeJHSplhTCraONwJzyPtndYAaDRrR1L02YSIBgHZ7KmrcZ+fZpks4k5n5xqeu1yrRZsiEOa8RRh7b5XBrWkXFjqBuUI2pwfTxzcdQva3W4aXFpbc3IB1BF+grpbG2dtIzRvqZWcWwnMxpbztCBcNbrqb70YRFNt0jZdsOjeLtfNGHDrBAuF2+EzZkUcETmMawh+W7QG83ITY237gvvVYPqHbS5SMnF8ax/vHNlaB0WXUxxsCSrgYyLLcPDjnJaLZXDqPWsZMHFDr7BPc0geAnAAWOC/Zsbo5ZHNDn5soLgDZuUEgX3XJXUbhub+Fml5nG2t7xy6y599uruX3wLsGWkikZLlu5+YZXZhawHUEyCGUMIj21lYMoEzgANwFnaDqC+eOpXSbRLSM2XI1jCbAgtaSL9Fyd6kbMHVA2lynmcXxpf7xzZTfotvW7jDBQqyJY3BkoFruvZ4G65G4jrTJnBytsQV9TCYnUMTRfmkPbdpG4t5y9zUk0WxZo52lrmaNBIPM4xhbqD3lfang2y1oZnh0FuMcWl1uvdqfELo1GHJ3bPlgdKJZpCSXuJAuXtda+tgALJkJEfwPO5mzq1zdHNLiD38WvhwX0Eb5JnvAc5gblDtbZi67tenQaqT4Jw3JTQyxz5DnfezTmGUtAN9AuC7A9ZSTF9C9uU3AzGxyn4Xh2jgOtZyGjm8JEDW1jcrWtvG0nKALnM4XNu4Bb/CjUuvTs+HK53cXXAv8AT/VfPamBq+eQSSyRyOIF+dlDbfC0W3dPmpfifDDayINJyPYOY/qJtdp62mwTIwRigfW8kZCyhhdEYwBeRvODhfOQXbze63sC7JqaZk7J2FjCA5nOaedYh1rHTQD6L4bO2ZtanaI4nQuYNG5nA2F+gkX8tV39h7JqWCV9TKJJJAAGt0YwC+769SNjBW+DNjcqqOLcSIw0OlA+JoIsw+LrfRWnszDFPTvc+GPIXNykAm1r30uo3gjCM9JO98uTKY8oyuub5gd1uoKcrDYQVM44F9ozDrc0ad7GBXMq5xPgWpnq5JY+LyuILbvIOjWjq6xdEZZvDgtg7Wb/AKPSu5srYLKSmkiY5zhz3XflvcttbQDTRQ7/APEtq9uf/cSf2CkuGNk1UUUzal+dz/cvI59ua4Wu7d0LLPJFOCn/APpl/wCV/wB7Fy9nzSybQc9sbZpc73BjzYEjNbeRuGo8FLsDYRnpJnvlyWczKMriTfM07rdQKxt/Akhn5RRvDH5sxaTaz73LmndY63BWMmcHMxFsuvq8majYxzCecx7MxB6Dd3mFnhBqZhTUcctwXNvKP+I1rQL2PeSuqKTa8oyPkhiadC9ti63WLDQ/RdjbGFW1FKyF7jmjDcsu85gLEkX1BG8XTISNLBGwacUkT8jHvkbd73NDiTqLa7gN1lt4j2XFHQzhkbGgMe5oDRYOI1IHQdOhRihw1tSmuyCRmS+nPaR4gPFwpVsfZE3JXxVb+MdJmzG97NcLW3Dd3JwERXgupWPFRnY11iy2ZoNvfva62+FGFrYIGtAaBIbAAADmHoC51JgzaNK93JpGWdpmDmi46CWuB1C7G3cLVU9JBGXNfKxznSOc465gem2u/wDogya2C8HwzU4mqG8YXi0YJPMjBIAFukm5WvwkULIaeljYLNY54aO7J+1MsL7PfBSxRSWzMbY5Tce8TobLk47w7NVtiEOW7HOJzOyixbYdBTJlcHE2zVOZsSDLcZwxrrfLzjb6gLY4NtiQOgMrmNe/O5vOAdkAA0APTre/epBS4bDqBlNOBowB2U3s4agtKiVNg/aNI93JZWlp6cwGYdGZjgRcLJhk6dh6mJJMMdzv5gHRboRRJuGdqP5z6vKT0Ne4AeTW2WV5GSeWUSxxUyRmF8cj2EE6NOh3e8NxWUWuz8LIutbVLaOhsWkz5ZZHOlf0F9rN/wDQ0ANHja67gRF6jwbNP+BGViyyi9EgIiIBZERALIiIAiIgCIiAIiIAiIgCIiAWSyIgCIiAJZEQGLJZZRAEREBiyyiIDFllEQGLLKIgCWREAWLIiAFo6kREB/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dirty="0"/>
          </a:p>
        </p:txBody>
      </p:sp>
      <p:sp>
        <p:nvSpPr>
          <p:cNvPr id="11" name="AutoShape 24" descr="data:image/jpeg;base64,/9j/4AAQSkZJRgABAQAAAQABAAD/2wCEAAkGBhMSERQUEhQUFBUVGBgYFBQUFBQUFxUUGBQWFBYUFBcXHCYeFxokGRgVHy8gIygpLCwsFSExNTAqNScrLCkBCQoKDgwOGg8PGiwkHyQsLCo0LCwsLCwqLTUsLCkpLCwsLCwvLCwsLCwsLCwsLCwsLCwsLCwsLCwpLCksKSwsKf/AABEIAJQBVAMBIgACEQEDEQH/xAAcAAEAAgMBAQEAAAAAAAAAAAAABgcBBAUCAwj/xABGEAABAwIDAgsIAAQEBAYDAAABAAIDBBEGEiEFMQcTFCJBUVNhcYHSFzJCUpGSk9EVI6HBYoKx8GNzosIzNXKUsuEWJDT/xAAaAQEAAgMBAAAAAAAAAAAAAAAABAUBAwYC/8QALhEAAgIBAwIFAgYDAQAAAAAAAAECAxEEEjETIQUVQWGRUYEyQkNxobEiIyQU/9oADAMBAAIRAxEAPwC8UREARF8qmoaxpc42DQST1AakoYbx3ZFeEnEnJqbIw2lm5retrNz3d2mg8VSuY9ZXWxVt91XUvlN8t8sbfljHujxO895XHXS6Sno149WczrL+rZ24R6znrKZz1lYWPopZDPWc9ZTOesryiA9CQ9BP1VocFeJ5ZXPppXF+VueNzjcgAhpaT07wdVVytTgnw+WMfVPuDIMsY/wA3LvNwt/lUHX7Oi88+hP0O/qpR49SZ7f2uylp3zP3NGg+Zx0a0eJsqAr9oPmkdI83c8lx8T/bo8lMeFHEvHTCnYbshPOsfektY/bqPG6gq8aCjpw3PlnrX3757Vwj1nPWUznrK8pfwViVx6znrKZz1lYRMoGc56yt7YuzJKmdkLCbvO/5WjVzj1WFz5Ln3HWFbnBdhriYTUSD+ZMLMB+GLf8A9R18goup1CprcvX0JWlp61ij6ElqJ4dn0d7ZY4W2A6zuA8S7/VURX7RfNK+WQ855LnW6ydw7gLAeCmPCliTjZuTsPMiN32O+W3/aDbxJUFJWnQ07I9SXLN+uv3S6ceEZzHrK6OwNkvqqiOFhN3HU/K0e876Lmq4OC7DPEwce8fzJgCLjVse9o89/0W/VXqmvPqaNJS7Z49CY0FG2KNkbBlawZWjuGi2URcw+7ydQlhYCj+MsVMoYM1g6R5yxsJ3m2pPcOld2SQAEk2A1JPQOlULjPERrKlzx/wCG3mxj/CD73mdfopmj0/Wn34RD1mo6MO3LNPauIaipcXSyuN/hBLWDua0GwC5+c9ZWLrC6OMUlhHNynKT7nrOespnPWV5BWVnJ5ZnOespnPWVhfSmp3SPayMZnOIa1otqSbBYbSWWZSyS7g1w6amo414JihsddzpPhHeBvPgFMsfY45GBFDYzPBJJ14tu4OI6STe3gunQ0sWy6HU6RtLnu3F7zv8ybAeSpLau0XzzSSyHnPJJ7upo8BYeSqK4/+u1zl+FFvZL/AMlShH8TFbtSWU5pZXvPW5xPjYbgtbOesrysq3wlwU7eTOc9ZTOesrzdFkNYPWc9ZXuGpc1wLXOaRucCQR4EFfJZA/r/AKoC48E4zM1NebV7HFhduzWa1wce+zgPJFt4Kws2npGCQc95zvB+EuAAb5NACwuZt6O94XqdLXG/Yu5LURFFJxglVzwr4lysbSsPOfZ0pHQy+jfM6+A71ONs7VZTQvlf7rBe3Weho7ydF+fdpbQfPK+WQ3dIS4919wHUALDyVhoKOpPe+EVviGo2Q2LlmsVhFu7H2YaiZkQIbmOriQA1u9zteoK/k0k2zn4rLSJzwXYVbJmqZmhzNWRNcMwJ+J9jpboHmpfimGkpqWWR8EPu2AEbAS52jQCBvv8A6LpUUlPBE2Nj42sY0Bozt3AdKqnhHxSKuYRxOvFFuI3Ped7u8AaDzPSqGO/VX5eUi+n09LRhYyQ5EWVflAdXDGw3VdSyIbjznuHwsB5x8ejzVv4t222gozxdg63Fwt00NrAgdTRr5d60+DrDXJabjHgCWXnOv8LPhb/fz7lXWO8TcsqSWn+VHdkfURfnP/zEfQBVEv8Aqv2/liXEf+Wjd+aRHXuJNzqSSSekkm5JXlEVuU/JOuDDCwnlM8rQYo9Ggi4dJbv3gb/MdStD+BU3YQ/iZ+lTmyuEOqp4mxRCIMbuuwknpJJzam62/avW/wDB/GfUqe/TX2zck+37lxp9Tp6oKLXf9i2f4FTdhD+Jn6Wf4FTdhD+Jn6VS+1et/wCD+M+pWRgqvqZ6cTVOUGTVjWty2j6CdTqd/hZQrtPbSt0n/JOp1FVz2xX8HS/gNN2EP4mfpc3GG320VK5zbB55kTdAMxGnkBr5LvucqMx9iQ1dU7Kf5UV2R9R15z++5H0ATS0u6xJ8Iau5U15XLI255OpJJOpJ3knUn6rysrLBc6ak6AdZJsAulOZ7s7+B8OGrqmtI/lx2fL3t6GeZ0+qviNtgAo7gTDfI6VrXAcY/nykfMdzfIafVSRc3rL+tZ24XB0+jo6UPdhEWrtHaDYY3SPNmsBc49wG4d53eahpZJbeO7IXwqYl4qHk7Dz5hz7fDFex+p08AVUZK3dtbWfVTyTP3vO75Rua0dwAWiun0tCprS9TltVe7rG/QyFOeDTCLahzp5mB0cZysadzpN5J6wBbTvUR2Ts19RKyKP3nmw7h0uPcBqv0FsfZjKeFkTBZrAAO87yT3k3K0a7UdOGyPLJOg0/Uk5S4R5GwKbsIfxM/SfwGm7CH8TP0t9FQ7pfUv9kfoaH8Bpuwh/Ez9L3FsiBhBbDE0jcWxtBHRcEBbi4mLsQijpnyfFbLG35nnd5Dee4LMd0mor1PMtsE5P0IBwq4m4yQUsZ5sZDpSNxkto3/KP6nuVflepZi5xc43c4kuJ3kk3J+t14XT0VKmCgjlr7XbNyZkK1ODjBcfEionYHufrG14uGs6HWPSevqsoPg3DhrKlrCP5bedKf8ACPh8XHT6q9pZWxsJNmsY256AGtH+llX+IXtLpxLDw/Tp/wCyXBA+FAUsNMI2wxiWRwyZWNaWtBu59wPLzVUldbFG33VlS+U3Db5Y2nojG7zOp81yVN0tTrrSb78kPVWqyxtIwplwa4b5RUiV4/lQkE/4pCOa3y3nyUTpqV0j2sYMznkNaOsncr+w1sNtJTsibqQLud8zz7zvqtGu1HShtXLN2h0/VnufCOtZFlFz50YWCVlcHGWIhR0r3i2c82IHpeRofAb/ACXqMXNqK5Z5nJQi5MgPCniXjZhTxm7ItZLfFJ0Dvyi/mVAF7kkLiXOJJJJJO8k6knzXldTTWqoKCOTutds3NmEWcvgsXHWPqtmUahZEuOsfVZFusfVMoz3MKU8HuG+VVQLxeKGz333Od8DO/XU9w71yNjYdnqnhsUbiL6vIsxo63OKujYWxotnUliRZoL5pDpmda5d4WFgFB1epUIbYvu+xP0emc5bpcLucjhMxJyeAQsNpJtNPhj3OPdfcPPqVOLp4i226rqHzO+I2aPlYL2b/AL6SVzFt0tHRrw+fU06u7q2NrgLNl1MM7DdV1LIW6A6vd8rBqT49A7yrOHBLRdc/5B6Vm7VV0vEjNOksujmJTtksrj9klH1z/kHpWPZJR9c35B6Vo8xp9zd5bd7FdYMw6aypawjmN50p6Mo+HxJsPqr6jiDQABYAAADcAOpcnDuFoaJrmwh3PN3Oeczj1C9twXTq6psbHPecrWAucT0AC5VXq9R159uPQtdJp+hDvyRDhMxNyen4lhtLOCBbe2Pc53nuHj3KmiuniLbjquofM7QHRjflYL5R/fxK5autLR0a8erKTV39azK4RkBTbgww1x85neLxwnm33Ol3jxA3+NlD6KjdLIyNgu57g1o7z/ZfoHD2xW0lPHCzc0an5nHVzj4ladff04bFyzdoNP1J73wjpBZRFz50QKqvhXxNmc2kjOjbOlt81uYzy3nxCnuKNutpKaSU7wLMafiefdH9/JUDU1LpHOe83c4lzj1km5Vn4fRvl1Hwir8Rv2R6a5Z8VkBYXYwrsA1lSyIXDfekI6GDfr1nQeau5TUIuTKKEHOSiif8FGGckZqnjnSaR36I+k91z/Qd6sRfKngaxoa0ANaAGgdAAsAvpdctdY7ZubOrpqVUFFGUWLrK1G4wSqQ4QsS8qqS1hvFFdrOou3Of+u5WBwk4l5NT5GG0s12t62t+N/00Hj3KlFceHUfqv7FL4jf+kvuFkN/2NVhTLgzw3yio414vHDY67nSXu0eWh+itLbFXByZVVVuyaiiwMAYa5JSjMLSyc+Tu05rPIf1JXB4V8S5WCljOrxmmtvDOhvdcgeXipxtfajKaCSV+5gv1XPQB4mw81+fdqbQfPK+WT3pDc93QAO4Cw8lTaOt3Wu2Rc62xUVKqJrFYKLf2Hsd1VOyFmhedT8rel3kruUlFOTKSEXKSSJ1wT4bu51VIN12xAjp+N48uaPNWiAtbZ1AyGJkbBZrGgNHcOk953raXL32u6xyOq09KprUQiItJvPLnKjuEHEnKqohpvFFdrO835z/M6DuCsDhKxLyen4phtLNcC29rNzn/ANvNUurjw+j9SX2KXxK/9KP3Cy1t93+z1LCmnBlhrj5+OeLxwm4uNHS/CPLf9FZ22qqDkyrqrds1FE9wNhVtNStEjWulfz5LgGxI0YL9Q0Ui/h8fZs+xv6X3AWVy87JTk5NnVQrjCKika/8AD4+zZ9jf0nII+zZ9jf0thF5y/qe9q+h82sA0At3BVrwsYl3UjDv501urexh/+R8Ap1iHbbKWnfM/4RzR8zzo1o8T/dfn+srHSyPkkN3vJc495/t0eSsfD6N898uEVviF+yGyPLPgiIr458meCcYU1Cx+aKR8rzznNy2DR7rRc95Um9sVP2E31j9SqZFDs0dVkt0uf3Jdestrjtjx+xbPtjp+wm+sfqT2xU/YzfWP1Kpl0NhbHdVTshZvcdT8rBbM7yC1y0NEVl/2bY67USeE/wCC8sMYiFbCZWxvjbcgZ8vOtvIsTpfRQ3hYxJYNpGHfZ8x/w3u1nna/hZTCuq4tn0ZIADImWY3QZjazWjvJVD11a+aR8shu55LnHvPV3bh5KFoaI2WOeP8AFcE3W3yhWq/zM10RFelESPBW34KOV00sckj7WjyZbNv7x5xGu4eBKm3tip+xm+sfqVTIolukqtlul/ZLq1dtUdsf6LZ9scHYTfWP1KR4XxUK5r3sjkYxptd+XnHecuUndoqM2ds988rIoxd0hyjuvvJ7gNfJXNtpn8P2W9sGhjYGhwHS5wa5/jqSq7VaeqvbCH4myx0uous3Tm+yIDwl4l5TU8Ww3ihu0W+KTc53gN3kVDkRXFVargooqLbHZJyYUvwLjKKhbIHxOe55BzMLb5QPdIdbpufNRBEtrjbHbIxVZKqW6JbPtjp+wm+sfqT2x0/YTfWP1KpkUTy+j6fyS/ML/r/BbPtig7Cb6x+pTGi2sH07Z3tMTS3OQ+12t33dbQaKm8BYc5XVDMP5UfOk7/lZ5n+gKnPCxtJ0dIyNuglflf0cwAuy+eigX6etWxqr5fJYafUWuqVlnHoVtijbrqypfKb5d0bT8MY93zO895XJWVhXkYqEVFFHOTnJthT/AAnwiwUlMyF0MmZpcS5hbZxJvc5tb628lAEWu6mF0dsj3TdOl7oksxpjt1cGsawxxNObKSCXO6C62gAvoFE0Req641x2x4PNlkrJbpcmQrf4LMNcTCah458wGUfLGN3mTr4WVe4M2ByupDXaRMGeZ2lgwa2J793hdXfR7QjcQ1ptpZoLXNuANzbgA2HV0Kt8Qu7dOP3LLw6lZ6kvsbyIipS9CIiAqnEuCdoVdQ+VwjsTZjTKObGPdG7xPiVyvZZXfLF+UfpXWinR19sYqKxhexXy8Pqk3J5z+5Snssrvli/J/wDStfDexG0lOyFvwjnH5nn3nHzXURa7tVZckpG6jSV0vMQiIopKCFEQECx9h2trHsZEGcSwX50gaXPPSRboG7xUR9lld8sX5B+ldaKZXrLKo7Y4IVmhrslulnJSnssrvli/KP0nssrvli/KP0rrRbPMbvb4NfltPv8AJSnssrvli/KP0nssrvli/KP0rrRPMbvb4HltPv8AJSnssrvli/IP0pxwfYMdRte+YN455toc2Vg3AHvOqmaLXbrLbY7JYwbKtFXVLcskDx/sCsrXMZCGCFmvOkALnkWuRbcBf6qIeyyu+WL8o/SutEr1llcdscYFmirtlulnJSnssrvli/KP0nssrvli/KP0rrRbPMbvb4NfltPv8lKeyyu+WL8o/Seyyu+WL8o/SutE8xu9vgeW0+/yQTg+wM+le+WcN4z3WZTmDW73G/QTu8lMdobPZNE+J4ux4LXDuPV3raRRLLZTnvfJMrpjXDYuCna/glqmvPFOjkZ8Jc4sdbvFiL+a1vZZXfLF+UfpXWilLxC5LHb4Ij8Opf1KU9lld8sX5R+k9lld8sX5R+ldaLPmN3t8GPLaff5KU9lld8sX5R+k9lld8sX5R+ldaJ5jd7fA8tp9/kj+DMNiipgw24x3OlI1u89APUBotjFGHmVkDonnKd7Hje13Qe9dhFDdknPe+eSaqoqGz0KYm4Kq0OIHFPHQ7Plv5EaL5+yyu+WL8o/SutFLXiFy+nwQn4dT7lKeyyu+WL8o/Seyyu+WL8o/SutFnzG72+B5bT7/ACUp7LK75Yvyj9LaoeCWpc7+a+ONvSQS93kBYfUq4UWH4hd7fAXh1KfqcPZuFYqamdBDpmHOedXPdb3nnp8F89n7KeJC4gtGcPOrd4MhszL8PPO/XTv0kCKG5yec+pNVaWMegREXg2BERAEWnyyTsX/dF605ZJ2L/ui9aA3EWnyyTsX/AHRetOWSdi/7ovWgNxFp8sk7F/3RetOWSdi/7ovWgNxFp8sk7F/3RetOWSdi/wC6L1oDcRafLJOxf90XrTlknYv+6L1oDcRafLJOxf8AdF605ZJ2L/ui9aA3EWnyyTsX/dF605ZJ2L/ui9aA3EWnyyTsX/dF605ZJ2L/ALovWgNxFp8sk7F/3RetOWSdi/7ovWgNxFp8sk7F/wB0XrTlknYv+6L1oDcRafLJOxf90XrTlknYv+6L1oDcRafLJOxf90XrTlknYv8Aui9aA3EWnyyTsX/dF605ZJ2L/ui9aA3EWnyyTsX/AHRetOWSdi/7ovWgNxFp8sk7F/3RetOWSdi/7ovWgNxFp8sk7F/3RetOWSdi/wC6L1oDcRafLJOxf90XrTlknYv+6L1oDcRafLJOxf8AdF605ZJ2L/ui9aA3EWnyyTsX/dF605ZJ2L/ui9aA3EWnyyTsX/dF605ZJ2L/ALovWgNxFp8sk7F/3RetOWSdi/7ovWgNxFqsqnnfE8f5o/UiA2kREAREQBERAEREAREQBERAEREAREQBERAEREAREQBERAEREAREQBERAEREAREQBERAEREAREQBERAEREBytsYhZTAGRsmU/E1txfoBN9CulDJma11iLgGx3i4vYqK4slD56aAmzc3Gyk7gxg6e7euvszE1PO4sjkBcBuILbjrF961qfdpkaFubJRbWFhI6yLn/AMdh48QZ/wCYb82xtoL2Jta9uhe9o7Wigy8a7LnOVuhOvluXvKN++OM5N1aG19uw0zc0z8t9w3ucepoG9b4KqLhJL+XOzXyhjcm/dbW3ndZPRLm8J1JfUTAfMWC30vf+ikOytsw1DM8Lw8DQ2vobXsQdyhewY9kzxtYWNbJYZhIXNcXWsSHXsfJSrYOHYqRrxEXZXkOs6xtYW0Nt3isswmdhFHtt44p6VxY4ue8b2sANvEnQL57Ex5BVSNjYJGvdewcBY2Fzq0kblgyfeXGNO2p5Mc/GZgz3ebmcLjVd0FVNtWUN2yXOIAbNGXE7g0NBJPldSocJ1Jny/wAwtvbjA3m9V7XvZZwYyTBFzq/bUcUBnJLowGuu2xuCQAR9QuL7SaTiy/n78oZls4m1yRc2t0XWDJK0XAw/jSCrdkYXNfvyvA1HW0gkOW5tvEENIwOmda+jWgXc4gX0CA6a1dqbRZBE6WQ5WtFyRv32AHeToo3TcJdK5wDhLGCbB7mc3zsTZdfEk0HJJHTAvhLRmybyCRYtPiQUB72BiCKrYXxX5ps5rtCDa40/3uXUUYwLJSmF/JWyBofZ5ltmc7KLbja3QvO1+EOlgeWXdI4aOyAWB6sxIB8kBubbxjT0sgjlz5i0O5rbixJG/wAiu2191TeM9ux1dQySK+XI1pzCxBDnHr71bFTtCOCLPI4NaALk+G4dZ7lnBjJvIocOFClvbLNlvYvyCw8dVJ6XaMckYljcHsIJBb02/usGTaRRrZ2PaabjLZ2iNhe5zwAMoIGlibkkj6r6bDxpDVyGOMPa4AnnNGoG86HTo39aAkKjm1MdU0EropOMzNtfKy41AOnkVI1TOOP/ADGa+7M2/hkYsowyce0yj65vxldjY+I4qlj3x5srDZ2Ztje2bQdOi4Ddm7Gtvg/K71Ls7MpaVkEvJMmQ5sxY4uGYN6SSeiyYMZGwsXQVbyyLPcNzHM3KLXA/uF3FVvBSf/2Zf+V/3sU225i+npCGyOJedQxgu63WdbBGjKZ3EUa2Tj+mnkEfPjcfdEjcod3A33rvVdYyNhe9wa1upJ+iwZPuih0vChSh1g2Vw+YNA8wHEFdCfG1OKXlAJLSS1jSMrnPHwi/+qAkF1lVjh3hAaySeSqzl0haWhgu1obmGUdX91LanG0DKeKciTJKbNs1t9OsXQEhXJ2/iSGka0y5ucSGtaLk2FyfAafVc+sx9TxxRyHOeNGZrABmy3y5na2G4/Rc/E+16GemhknbKWPc7izGLPBbo8am1tP6ICXbPrmTRMkjN2vAc09xWwubsSeLksbohkiDBkDtLMHXquHW8JlJG4gZ5LfE1oDe+xcQgJcijlDj2llbmDnDWxBYbg6Ho03ELCA5mzqYVdfPI7nRxcwNO5xFrAjpFwTbuC2doUgO0aYRgBzWl0hAA5moaDbz+qzsrZdVSulbE2J7JHZw9zy0tJ35hYkrt7K2XxeZ7jnkkN5H6i/U1oO5oGgC0Rjn8X1K6FTlHElh5y39yPYoom0wppW3/AJUvOJ3nPqXOI3km/wBV08TU4m4iLeXStd4MZq930sPEhe8ZU4fSStO8gZesvuC1o7zuC+uwqB4aJJv/ABC1rbb8jQPdHeTck9fgvWP8mj26/wDZKCXZpM67VxdtbLpqs8TLYvZqMptI0EaEdYXaCh2LcFy1EwngkDZAALG43XsWuG4+S2k1kYxNwfvpo3SskEkbbZg4ZXNBNr9TvK3gupwfbelMNRGSXcTHnjvc20dzfC4B+q05sIbUmAZLJmZ0h0+YeJHSplhTCraONwJzyPtndYAaDRrR1L02YSIBgHZ7KmrcZ+fZpks4k5n5xqeu1yrRZsiEOa8RRh7b5XBrWkXFjqBuUI2pwfTxzcdQva3W4aXFpbc3IB1BF+grpbG2dtIzRvqZWcWwnMxpbztCBcNbrqb70YRFNt0jZdsOjeLtfNGHDrBAuF2+EzZkUcETmMawh+W7QG83ITY237gvvVYPqHbS5SMnF8ax/vHNlaB0WXUxxsCSrgYyLLcPDjnJaLZXDqPWsZMHFDr7BPc0geAnAAWOC/Zsbo5ZHNDn5soLgDZuUEgX3XJXUbhub+Fml5nG2t7xy6y599uruX3wLsGWkikZLlu5+YZXZhawHUEyCGUMIj21lYMoEzgANwFnaDqC+eOpXSbRLSM2XI1jCbAgtaSL9Fyd6kbMHVA2lynmcXxpf7xzZTfotvW7jDBQqyJY3BkoFruvZ4G65G4jrTJnBytsQV9TCYnUMTRfmkPbdpG4t5y9zUk0WxZo52lrmaNBIPM4xhbqD3lfang2y1oZnh0FuMcWl1uvdqfELo1GHJ3bPlgdKJZpCSXuJAuXtda+tgALJkJEfwPO5mzq1zdHNLiD38WvhwX0Eb5JnvAc5gblDtbZi67tenQaqT4Jw3JTQyxz5DnfezTmGUtAN9AuC7A9ZSTF9C9uU3AzGxyn4Xh2jgOtZyGjm8JEDW1jcrWtvG0nKALnM4XNu4Bb/CjUuvTs+HK53cXXAv8AT/VfPamBq+eQSSyRyOIF+dlDbfC0W3dPmpfifDDayINJyPYOY/qJtdp62mwTIwRigfW8kZCyhhdEYwBeRvODhfOQXbze63sC7JqaZk7J2FjCA5nOaedYh1rHTQD6L4bO2ZtanaI4nQuYNG5nA2F+gkX8tV39h7JqWCV9TKJJJAAGt0YwC+769SNjBW+DNjcqqOLcSIw0OlA+JoIsw+LrfRWnszDFPTvc+GPIXNykAm1r30uo3gjCM9JO98uTKY8oyuub5gd1uoKcrDYQVM44F9ozDrc0ad7GBXMq5xPgWpnq5JY+LyuILbvIOjWjq6xdEZZvDgtg7Wb/AKPSu5srYLKSmkiY5zhz3XflvcttbQDTRQ7/APEtq9uf/cSf2CkuGNk1UUUzal+dz/cvI59ua4Wu7d0LLPJFOCn/APpl/wCV/wB7Fy9nzSybQc9sbZpc73BjzYEjNbeRuGo8FLsDYRnpJnvlyWczKMriTfM07rdQKxt/Akhn5RRvDH5sxaTaz73LmndY63BWMmcHMxFsuvq8majYxzCecx7MxB6Dd3mFnhBqZhTUcctwXNvKP+I1rQL2PeSuqKTa8oyPkhiadC9ti63WLDQ/RdjbGFW1FKyF7jmjDcsu85gLEkX1BG8XTISNLBGwacUkT8jHvkbd73NDiTqLa7gN1lt4j2XFHQzhkbGgMe5oDRYOI1IHQdOhRihw1tSmuyCRmS+nPaR4gPFwpVsfZE3JXxVb+MdJmzG97NcLW3Dd3JwERXgupWPFRnY11iy2ZoNvfva62+FGFrYIGtAaBIbAAADmHoC51JgzaNK93JpGWdpmDmi46CWuB1C7G3cLVU9JBGXNfKxznSOc465gem2u/wDogya2C8HwzU4mqG8YXi0YJPMjBIAFukm5WvwkULIaeljYLNY54aO7J+1MsL7PfBSxRSWzMbY5Tce8TobLk47w7NVtiEOW7HOJzOyixbYdBTJlcHE2zVOZsSDLcZwxrrfLzjb6gLY4NtiQOgMrmNe/O5vOAdkAA0APTre/epBS4bDqBlNOBowB2U3s4agtKiVNg/aNI93JZWlp6cwGYdGZjgRcLJhk6dh6mJJMMdzv5gHRboRRJuGdqP5z6vKT0Ne4AeTW2WV5GSeWUSxxUyRmF8cj2EE6NOh3e8NxWUWuz8LIutbVLaOhsWkz5ZZHOlf0F9rN/wDQ0ANHja67gRF6jwbNP+BGViyyi9EgIiIBZERALIiIAiIgCIiAIiIAiIgCIiAWSyIgCIiAJZEQGLJZZRAEREBiyyiIDFllEQGLLKIgCWREAWLIiAFo6kREB//Z"/>
          <p:cNvSpPr>
            <a:spLocks noChangeAspect="1" noChangeArrowheads="1"/>
          </p:cNvSpPr>
          <p:nvPr/>
        </p:nvSpPr>
        <p:spPr bwMode="auto">
          <a:xfrm>
            <a:off x="368300" y="149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dirty="0"/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8243888" y="6597650"/>
            <a:ext cx="442912" cy="268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5BA61D45-BB1B-4320-AABC-93ADD57EFC6A}" type="slidenum">
              <a:rPr lang="en-US" sz="1200" b="1" smtClean="0">
                <a:solidFill>
                  <a:schemeClr val="bg1"/>
                </a:solidFill>
              </a:rPr>
              <a:pPr algn="ctr">
                <a:defRPr/>
              </a:pPr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lt-LT" dirty="0" smtClean="0"/>
              <a:t>VAIZDO STEBĖJIMO SPRENDIMAI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34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9" name="AutoShape 20" descr="data:image/jpeg;base64,/9j/4AAQSkZJRgABAQAAAQABAAD/2wCEAAkGBhMSERQUEhQUFBUVGBgYFBQUFBQUFxUUGBQWFBYUFBcXHCYeFxokGRgVHy8gIygpLCwsFSExNTAqNScrLCkBCQoKDgwOGg8PGiwkHyQsLCo0LCwsLCwqLTUsLCkpLCwsLCwvLCwsLCwsLCwsLCwsLCwsLCwsLCwpLCksKSwsKf/AABEIAJQBVAMBIgACEQEDEQH/xAAcAAEAAgMBAQEAAAAAAAAAAAAABgcBBAUCAwj/xABGEAABAwIDAgsIAAQEBAYDAAABAAIDBBEGEiEFMQcTFCJBUVNhcYHSFzJCUpGSk9EVI6HBYoKx8GNzosIzNXKUsuEWJDT/xAAaAQEAAgMBAAAAAAAAAAAAAAAABAUBAwYC/8QALhEAAgIBAwIFAgYDAQAAAAAAAAECAxEEEjETIQUVQWGRUYEyQkNxobEiIyQU/9oADAMBAAIRAxEAPwC8UREARF8qmoaxpc42DQST1AakoYbx3ZFeEnEnJqbIw2lm5retrNz3d2mg8VSuY9ZXWxVt91XUvlN8t8sbfljHujxO895XHXS6Sno149WczrL+rZ24R6znrKZz1lYWPopZDPWc9ZTOesryiA9CQ9BP1VocFeJ5ZXPppXF+VueNzjcgAhpaT07wdVVytTgnw+WMfVPuDIMsY/wA3LvNwt/lUHX7Oi88+hP0O/qpR49SZ7f2uylp3zP3NGg+Zx0a0eJsqAr9oPmkdI83c8lx8T/bo8lMeFHEvHTCnYbshPOsfektY/bqPG6gq8aCjpw3PlnrX3757Vwj1nPWUznrK8pfwViVx6znrKZz1lYRMoGc56yt7YuzJKmdkLCbvO/5WjVzj1WFz5Ln3HWFbnBdhriYTUSD+ZMLMB+GLf8A9R18goup1CprcvX0JWlp61ij6ElqJ4dn0d7ZY4W2A6zuA8S7/VURX7RfNK+WQ855LnW6ydw7gLAeCmPCliTjZuTsPMiN32O+W3/aDbxJUFJWnQ07I9SXLN+uv3S6ceEZzHrK6OwNkvqqiOFhN3HU/K0e876Lmq4OC7DPEwce8fzJgCLjVse9o89/0W/VXqmvPqaNJS7Z49CY0FG2KNkbBlawZWjuGi2URcw+7ydQlhYCj+MsVMoYM1g6R5yxsJ3m2pPcOld2SQAEk2A1JPQOlULjPERrKlzx/wCG3mxj/CD73mdfopmj0/Wn34RD1mo6MO3LNPauIaipcXSyuN/hBLWDua0GwC5+c9ZWLrC6OMUlhHNynKT7nrOespnPWV5BWVnJ5ZnOespnPWVhfSmp3SPayMZnOIa1otqSbBYbSWWZSyS7g1w6amo414JihsddzpPhHeBvPgFMsfY45GBFDYzPBJJ14tu4OI6STe3gunQ0sWy6HU6RtLnu3F7zv8ybAeSpLau0XzzSSyHnPJJ7upo8BYeSqK4/+u1zl+FFvZL/AMlShH8TFbtSWU5pZXvPW5xPjYbgtbOesrysq3wlwU7eTOc9ZTOesrzdFkNYPWc9ZXuGpc1wLXOaRucCQR4EFfJZA/r/AKoC48E4zM1NebV7HFhduzWa1wce+zgPJFt4Kws2npGCQc95zvB+EuAAb5NACwuZt6O94XqdLXG/Yu5LURFFJxglVzwr4lysbSsPOfZ0pHQy+jfM6+A71ONs7VZTQvlf7rBe3Weho7ydF+fdpbQfPK+WQ3dIS4919wHUALDyVhoKOpPe+EVviGo2Q2LlmsVhFu7H2YaiZkQIbmOriQA1u9zteoK/k0k2zn4rLSJzwXYVbJmqZmhzNWRNcMwJ+J9jpboHmpfimGkpqWWR8EPu2AEbAS52jQCBvv8A6LpUUlPBE2Nj42sY0Bozt3AdKqnhHxSKuYRxOvFFuI3Ped7u8AaDzPSqGO/VX5eUi+n09LRhYyQ5EWVflAdXDGw3VdSyIbjznuHwsB5x8ejzVv4t222gozxdg63Fwt00NrAgdTRr5d60+DrDXJabjHgCWXnOv8LPhb/fz7lXWO8TcsqSWn+VHdkfURfnP/zEfQBVEv8Aqv2/liXEf+Wjd+aRHXuJNzqSSSekkm5JXlEVuU/JOuDDCwnlM8rQYo9Ggi4dJbv3gb/MdStD+BU3YQ/iZ+lTmyuEOqp4mxRCIMbuuwknpJJzam62/avW/wDB/GfUqe/TX2zck+37lxp9Tp6oKLXf9i2f4FTdhD+Jn6Wf4FTdhD+Jn6VS+1et/wCD+M+pWRgqvqZ6cTVOUGTVjWty2j6CdTqd/hZQrtPbSt0n/JOp1FVz2xX8HS/gNN2EP4mfpc3GG320VK5zbB55kTdAMxGnkBr5LvucqMx9iQ1dU7Kf5UV2R9R15z++5H0ATS0u6xJ8Iau5U15XLI255OpJJOpJ3knUn6rysrLBc6ak6AdZJsAulOZ7s7+B8OGrqmtI/lx2fL3t6GeZ0+qviNtgAo7gTDfI6VrXAcY/nykfMdzfIafVSRc3rL+tZ24XB0+jo6UPdhEWrtHaDYY3SPNmsBc49wG4d53eahpZJbeO7IXwqYl4qHk7Dz5hz7fDFex+p08AVUZK3dtbWfVTyTP3vO75Rua0dwAWiun0tCprS9TltVe7rG/QyFOeDTCLahzp5mB0cZysadzpN5J6wBbTvUR2Ts19RKyKP3nmw7h0uPcBqv0FsfZjKeFkTBZrAAO87yT3k3K0a7UdOGyPLJOg0/Uk5S4R5GwKbsIfxM/SfwGm7CH8TP0t9FQ7pfUv9kfoaH8Bpuwh/Ez9L3FsiBhBbDE0jcWxtBHRcEBbi4mLsQijpnyfFbLG35nnd5Dee4LMd0mor1PMtsE5P0IBwq4m4yQUsZ5sZDpSNxkto3/KP6nuVflepZi5xc43c4kuJ3kk3J+t14XT0VKmCgjlr7XbNyZkK1ODjBcfEionYHufrG14uGs6HWPSevqsoPg3DhrKlrCP5bedKf8ACPh8XHT6q9pZWxsJNmsY256AGtH+llX+IXtLpxLDw/Tp/wCyXBA+FAUsNMI2wxiWRwyZWNaWtBu59wPLzVUldbFG33VlS+U3Db5Y2nojG7zOp81yVN0tTrrSb78kPVWqyxtIwplwa4b5RUiV4/lQkE/4pCOa3y3nyUTpqV0j2sYMznkNaOsncr+w1sNtJTsibqQLud8zz7zvqtGu1HShtXLN2h0/VnufCOtZFlFz50YWCVlcHGWIhR0r3i2c82IHpeRofAb/ACXqMXNqK5Z5nJQi5MgPCniXjZhTxm7ItZLfFJ0Dvyi/mVAF7kkLiXOJJJJJO8k6knzXldTTWqoKCOTutds3NmEWcvgsXHWPqtmUahZEuOsfVZFusfVMoz3MKU8HuG+VVQLxeKGz333Od8DO/XU9w71yNjYdnqnhsUbiL6vIsxo63OKujYWxotnUliRZoL5pDpmda5d4WFgFB1epUIbYvu+xP0emc5bpcLucjhMxJyeAQsNpJtNPhj3OPdfcPPqVOLp4i226rqHzO+I2aPlYL2b/AL6SVzFt0tHRrw+fU06u7q2NrgLNl1MM7DdV1LIW6A6vd8rBqT49A7yrOHBLRdc/5B6Vm7VV0vEjNOksujmJTtksrj9klH1z/kHpWPZJR9c35B6Vo8xp9zd5bd7FdYMw6aypawjmN50p6Mo+HxJsPqr6jiDQABYAAADcAOpcnDuFoaJrmwh3PN3Oeczj1C9twXTq6psbHPecrWAucT0AC5VXq9R159uPQtdJp+hDvyRDhMxNyen4lhtLOCBbe2Pc53nuHj3KmiuniLbjquofM7QHRjflYL5R/fxK5autLR0a8erKTV39azK4RkBTbgww1x85neLxwnm33Ol3jxA3+NlD6KjdLIyNgu57g1o7z/ZfoHD2xW0lPHCzc0an5nHVzj4ladff04bFyzdoNP1J73wjpBZRFz50QKqvhXxNmc2kjOjbOlt81uYzy3nxCnuKNutpKaSU7wLMafiefdH9/JUDU1LpHOe83c4lzj1km5Vn4fRvl1Hwir8Rv2R6a5Z8VkBYXYwrsA1lSyIXDfekI6GDfr1nQeau5TUIuTKKEHOSiif8FGGckZqnjnSaR36I+k91z/Qd6sRfKngaxoa0ANaAGgdAAsAvpdctdY7ZubOrpqVUFFGUWLrK1G4wSqQ4QsS8qqS1hvFFdrOou3Of+u5WBwk4l5NT5GG0s12t62t+N/00Hj3KlFceHUfqv7FL4jf+kvuFkN/2NVhTLgzw3yio414vHDY67nSXu0eWh+itLbFXByZVVVuyaiiwMAYa5JSjMLSyc+Tu05rPIf1JXB4V8S5WCljOrxmmtvDOhvdcgeXipxtfajKaCSV+5gv1XPQB4mw81+fdqbQfPK+WT3pDc93QAO4Cw8lTaOt3Wu2Rc62xUVKqJrFYKLf2Hsd1VOyFmhedT8rel3kruUlFOTKSEXKSSJ1wT4bu51VIN12xAjp+N48uaPNWiAtbZ1AyGJkbBZrGgNHcOk953raXL32u6xyOq09KprUQiItJvPLnKjuEHEnKqohpvFFdrO835z/M6DuCsDhKxLyen4phtLNcC29rNzn/ANvNUurjw+j9SX2KXxK/9KP3Cy1t93+z1LCmnBlhrj5+OeLxwm4uNHS/CPLf9FZ22qqDkyrqrds1FE9wNhVtNStEjWulfz5LgGxI0YL9Q0Ui/h8fZs+xv6X3AWVy87JTk5NnVQrjCKika/8AD4+zZ9jf0nII+zZ9jf0thF5y/qe9q+h82sA0At3BVrwsYl3UjDv501urexh/+R8Ap1iHbbKWnfM/4RzR8zzo1o8T/dfn+srHSyPkkN3vJc495/t0eSsfD6N898uEVviF+yGyPLPgiIr458meCcYU1Cx+aKR8rzznNy2DR7rRc95Um9sVP2E31j9SqZFDs0dVkt0uf3Jdestrjtjx+xbPtjp+wm+sfqT2xU/YzfWP1Kpl0NhbHdVTshZvcdT8rBbM7yC1y0NEVl/2bY67USeE/wCC8sMYiFbCZWxvjbcgZ8vOtvIsTpfRQ3hYxJYNpGHfZ8x/w3u1nna/hZTCuq4tn0ZIADImWY3QZjazWjvJVD11a+aR8shu55LnHvPV3bh5KFoaI2WOeP8AFcE3W3yhWq/zM10RFelESPBW34KOV00sckj7WjyZbNv7x5xGu4eBKm3tip+xm+sfqVTIolukqtlul/ZLq1dtUdsf6LZ9scHYTfWP1KR4XxUK5r3sjkYxptd+XnHecuUndoqM2ds988rIoxd0hyjuvvJ7gNfJXNtpn8P2W9sGhjYGhwHS5wa5/jqSq7VaeqvbCH4myx0uous3Tm+yIDwl4l5TU8Ww3ihu0W+KTc53gN3kVDkRXFVargooqLbHZJyYUvwLjKKhbIHxOe55BzMLb5QPdIdbpufNRBEtrjbHbIxVZKqW6JbPtjp+wm+sfqT2x0/YTfWP1KpkUTy+j6fyS/ML/r/BbPtig7Cb6x+pTGi2sH07Z3tMTS3OQ+12t33dbQaKm8BYc5XVDMP5UfOk7/lZ5n+gKnPCxtJ0dIyNuglflf0cwAuy+eigX6etWxqr5fJYafUWuqVlnHoVtijbrqypfKb5d0bT8MY93zO895XJWVhXkYqEVFFHOTnJthT/AAnwiwUlMyF0MmZpcS5hbZxJvc5tb628lAEWu6mF0dsj3TdOl7oksxpjt1cGsawxxNObKSCXO6C62gAvoFE0Req641x2x4PNlkrJbpcmQrf4LMNcTCah458wGUfLGN3mTr4WVe4M2ByupDXaRMGeZ2lgwa2J793hdXfR7QjcQ1ptpZoLXNuANzbgA2HV0Kt8Qu7dOP3LLw6lZ6kvsbyIipS9CIiAqnEuCdoVdQ+VwjsTZjTKObGPdG7xPiVyvZZXfLF+UfpXWinR19sYqKxhexXy8Pqk3J5z+5Snssrvli/J/wDStfDexG0lOyFvwjnH5nn3nHzXURa7tVZckpG6jSV0vMQiIopKCFEQECx9h2trHsZEGcSwX50gaXPPSRboG7xUR9lld8sX5B+ldaKZXrLKo7Y4IVmhrslulnJSnssrvli/KP0nssrvli/KP0rrRbPMbvb4NfltPv8AJSnssrvli/KP0nssrvli/KP0rrRPMbvb4HltPv8AJSnssrvli/IP0pxwfYMdRte+YN455toc2Vg3AHvOqmaLXbrLbY7JYwbKtFXVLcskDx/sCsrXMZCGCFmvOkALnkWuRbcBf6qIeyyu+WL8o/SutEr1llcdscYFmirtlulnJSnssrvli/KP0nssrvli/KP0rrRbPMbvb4NfltPv8lKeyyu+WL8o/Seyyu+WL8o/SutE8xu9vgeW0+/yQTg+wM+le+WcN4z3WZTmDW73G/QTu8lMdobPZNE+J4ux4LXDuPV3raRRLLZTnvfJMrpjXDYuCna/glqmvPFOjkZ8Jc4sdbvFiL+a1vZZXfLF+UfpXWilLxC5LHb4Ij8Opf1KU9lld8sX5R+k9lld8sX5R+ldaLPmN3t8GPLaff5KU9lld8sX5R+k9lld8sX5R+ldaJ5jd7fA8tp9/kj+DMNiipgw24x3OlI1u89APUBotjFGHmVkDonnKd7Hje13Qe9dhFDdknPe+eSaqoqGz0KYm4Kq0OIHFPHQ7Plv5EaL5+yyu+WL8o/SutFLXiFy+nwQn4dT7lKeyyu+WL8o/Seyyu+WL8o/SutFnzG72+B5bT7/ACUp7LK75Yvyj9LaoeCWpc7+a+ONvSQS93kBYfUq4UWH4hd7fAXh1KfqcPZuFYqamdBDpmHOedXPdb3nnp8F89n7KeJC4gtGcPOrd4MhszL8PPO/XTv0kCKG5yec+pNVaWMegREXg2BERAEWnyyTsX/dF605ZJ2L/ui9aA3EWnyyTsX/AHRetOWSdi/7ovWgNxFp8sk7F/3RetOWSdi/7ovWgNxFp8sk7F/3RetOWSdi/wC6L1oDcRafLJOxf90XrTlknYv+6L1oDcRafLJOxf8AdF605ZJ2L/ui9aA3EWnyyTsX/dF605ZJ2L/ui9aA3EWnyyTsX/dF605ZJ2L/ALovWgNxFp8sk7F/3RetOWSdi/7ovWgNxFp8sk7F/wB0XrTlknYv+6L1oDcRafLJOxf90XrTlknYv+6L1oDcRafLJOxf90XrTlknYv8Aui9aA3EWnyyTsX/dF605ZJ2L/ui9aA3EWnyyTsX/AHRetOWSdi/7ovWgNxFp8sk7F/3RetOWSdi/7ovWgNxFp8sk7F/3RetOWSdi/wC6L1oDcRafLJOxf90XrTlknYv+6L1oDcRafLJOxf8AdF605ZJ2L/ui9aA3EWnyyTsX/dF605ZJ2L/ui9aA3EWnyyTsX/dF605ZJ2L/ALovWgNxFp8sk7F/3RetOWSdi/7ovWgNxFqsqnnfE8f5o/UiA2kREAREQBERAEREAREQBERAEREAREQBERAEREAREQBERAEREAREQBERAEREAREQBERAEREAREQBERAEREBytsYhZTAGRsmU/E1txfoBN9CulDJma11iLgGx3i4vYqK4slD56aAmzc3Gyk7gxg6e7euvszE1PO4sjkBcBuILbjrF961qfdpkaFubJRbWFhI6yLn/AMdh48QZ/wCYb82xtoL2Jta9uhe9o7Wigy8a7LnOVuhOvluXvKN++OM5N1aG19uw0zc0z8t9w3ucepoG9b4KqLhJL+XOzXyhjcm/dbW3ndZPRLm8J1JfUTAfMWC30vf+ikOytsw1DM8Lw8DQ2vobXsQdyhewY9kzxtYWNbJYZhIXNcXWsSHXsfJSrYOHYqRrxEXZXkOs6xtYW0Nt3isswmdhFHtt44p6VxY4ue8b2sANvEnQL57Ex5BVSNjYJGvdewcBY2Fzq0kblgyfeXGNO2p5Mc/GZgz3ebmcLjVd0FVNtWUN2yXOIAbNGXE7g0NBJPldSocJ1Jny/wAwtvbjA3m9V7XvZZwYyTBFzq/bUcUBnJLowGuu2xuCQAR9QuL7SaTiy/n78oZls4m1yRc2t0XWDJK0XAw/jSCrdkYXNfvyvA1HW0gkOW5tvEENIwOmda+jWgXc4gX0CA6a1dqbRZBE6WQ5WtFyRv32AHeToo3TcJdK5wDhLGCbB7mc3zsTZdfEk0HJJHTAvhLRmybyCRYtPiQUB72BiCKrYXxX5ps5rtCDa40/3uXUUYwLJSmF/JWyBofZ5ltmc7KLbja3QvO1+EOlgeWXdI4aOyAWB6sxIB8kBubbxjT0sgjlz5i0O5rbixJG/wAiu2191TeM9ux1dQySK+XI1pzCxBDnHr71bFTtCOCLPI4NaALk+G4dZ7lnBjJvIocOFClvbLNlvYvyCw8dVJ6XaMckYljcHsIJBb02/usGTaRRrZ2PaabjLZ2iNhe5zwAMoIGlibkkj6r6bDxpDVyGOMPa4AnnNGoG86HTo39aAkKjm1MdU0EropOMzNtfKy41AOnkVI1TOOP/ADGa+7M2/hkYsowyce0yj65vxldjY+I4qlj3x5srDZ2Ztje2bQdOi4Ddm7Gtvg/K71Ls7MpaVkEvJMmQ5sxY4uGYN6SSeiyYMZGwsXQVbyyLPcNzHM3KLXA/uF3FVvBSf/2Zf+V/3sU225i+npCGyOJedQxgu63WdbBGjKZ3EUa2Tj+mnkEfPjcfdEjcod3A33rvVdYyNhe9wa1upJ+iwZPuih0vChSh1g2Vw+YNA8wHEFdCfG1OKXlAJLSS1jSMrnPHwi/+qAkF1lVjh3hAaySeSqzl0haWhgu1obmGUdX91LanG0DKeKciTJKbNs1t9OsXQEhXJ2/iSGka0y5ucSGtaLk2FyfAafVc+sx9TxxRyHOeNGZrABmy3y5na2G4/Rc/E+16GemhknbKWPc7izGLPBbo8am1tP6ICXbPrmTRMkjN2vAc09xWwubsSeLksbohkiDBkDtLMHXquHW8JlJG4gZ5LfE1oDe+xcQgJcijlDj2llbmDnDWxBYbg6Ho03ELCA5mzqYVdfPI7nRxcwNO5xFrAjpFwTbuC2doUgO0aYRgBzWl0hAA5moaDbz+qzsrZdVSulbE2J7JHZw9zy0tJ35hYkrt7K2XxeZ7jnkkN5H6i/U1oO5oGgC0Rjn8X1K6FTlHElh5y39yPYoom0wppW3/AJUvOJ3nPqXOI3km/wBV08TU4m4iLeXStd4MZq930sPEhe8ZU4fSStO8gZesvuC1o7zuC+uwqB4aJJv/ABC1rbb8jQPdHeTck9fgvWP8mj26/wDZKCXZpM67VxdtbLpqs8TLYvZqMptI0EaEdYXaCh2LcFy1EwngkDZAALG43XsWuG4+S2k1kYxNwfvpo3SskEkbbZg4ZXNBNr9TvK3gupwfbelMNRGSXcTHnjvc20dzfC4B+q05sIbUmAZLJmZ0h0+YeJHSplhTCraONwJzyPtndYAaDRrR1L02YSIBgHZ7KmrcZ+fZpks4k5n5xqeu1yrRZsiEOa8RRh7b5XBrWkXFjqBuUI2pwfTxzcdQva3W4aXFpbc3IB1BF+grpbG2dtIzRvqZWcWwnMxpbztCBcNbrqb70YRFNt0jZdsOjeLtfNGHDrBAuF2+EzZkUcETmMawh+W7QG83ITY237gvvVYPqHbS5SMnF8ax/vHNlaB0WXUxxsCSrgYyLLcPDjnJaLZXDqPWsZMHFDr7BPc0geAnAAWOC/Zsbo5ZHNDn5soLgDZuUEgX3XJXUbhub+Fml5nG2t7xy6y599uruX3wLsGWkikZLlu5+YZXZhawHUEyCGUMIj21lYMoEzgANwFnaDqC+eOpXSbRLSM2XI1jCbAgtaSL9Fyd6kbMHVA2lynmcXxpf7xzZTfotvW7jDBQqyJY3BkoFruvZ4G65G4jrTJnBytsQV9TCYnUMTRfmkPbdpG4t5y9zUk0WxZo52lrmaNBIPM4xhbqD3lfang2y1oZnh0FuMcWl1uvdqfELo1GHJ3bPlgdKJZpCSXuJAuXtda+tgALJkJEfwPO5mzq1zdHNLiD38WvhwX0Eb5JnvAc5gblDtbZi67tenQaqT4Jw3JTQyxz5DnfezTmGUtAN9AuC7A9ZSTF9C9uU3AzGxyn4Xh2jgOtZyGjm8JEDW1jcrWtvG0nKALnM4XNu4Bb/CjUuvTs+HK53cXXAv8AT/VfPamBq+eQSSyRyOIF+dlDbfC0W3dPmpfifDDayINJyPYOY/qJtdp62mwTIwRigfW8kZCyhhdEYwBeRvODhfOQXbze63sC7JqaZk7J2FjCA5nOaedYh1rHTQD6L4bO2ZtanaI4nQuYNG5nA2F+gkX8tV39h7JqWCV9TKJJJAAGt0YwC+769SNjBW+DNjcqqOLcSIw0OlA+JoIsw+LrfRWnszDFPTvc+GPIXNykAm1r30uo3gjCM9JO98uTKY8oyuub5gd1uoKcrDYQVM44F9ozDrc0ad7GBXMq5xPgWpnq5JY+LyuILbvIOjWjq6xdEZZvDgtg7Wb/AKPSu5srYLKSmkiY5zhz3XflvcttbQDTRQ7/APEtq9uf/cSf2CkuGNk1UUUzal+dz/cvI59ua4Wu7d0LLPJFOCn/APpl/wCV/wB7Fy9nzSybQc9sbZpc73BjzYEjNbeRuGo8FLsDYRnpJnvlyWczKMriTfM07rdQKxt/Akhn5RRvDH5sxaTaz73LmndY63BWMmcHMxFsuvq8majYxzCecx7MxB6Dd3mFnhBqZhTUcctwXNvKP+I1rQL2PeSuqKTa8oyPkhiadC9ti63WLDQ/RdjbGFW1FKyF7jmjDcsu85gLEkX1BG8XTISNLBGwacUkT8jHvkbd73NDiTqLa7gN1lt4j2XFHQzhkbGgMe5oDRYOI1IHQdOhRihw1tSmuyCRmS+nPaR4gPFwpVsfZE3JXxVb+MdJmzG97NcLW3Dd3JwERXgupWPFRnY11iy2ZoNvfva62+FGFrYIGtAaBIbAAADmHoC51JgzaNK93JpGWdpmDmi46CWuB1C7G3cLVU9JBGXNfKxznSOc465gem2u/wDogya2C8HwzU4mqG8YXi0YJPMjBIAFukm5WvwkULIaeljYLNY54aO7J+1MsL7PfBSxRSWzMbY5Tce8TobLk47w7NVtiEOW7HOJzOyixbYdBTJlcHE2zVOZsSDLcZwxrrfLzjb6gLY4NtiQOgMrmNe/O5vOAdkAA0APTre/epBS4bDqBlNOBowB2U3s4agtKiVNg/aNI93JZWlp6cwGYdGZjgRcLJhk6dh6mJJMMdzv5gHRboRRJuGdqP5z6vKT0Ne4AeTW2WV5GSeWUSxxUyRmF8cj2EE6NOh3e8NxWUWuz8LIutbVLaOhsWkz5ZZHOlf0F9rN/wDQ0ANHja67gRF6jwbNP+BGViyyi9EgIiIBZERALIiIAiIgCIiAIiIAiIgCIiAWSyIgCIiAJZEQGLJZZRAEREBiyyiIDFllEQGLLKIgCWREAWLIiAFo6kREB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dirty="0"/>
          </a:p>
        </p:txBody>
      </p:sp>
      <p:sp>
        <p:nvSpPr>
          <p:cNvPr id="10" name="AutoShape 22" descr="data:image/jpeg;base64,/9j/4AAQSkZJRgABAQAAAQABAAD/2wCEAAkGBhMSERQUEhQUFBUVGBgYFBQUFBQUFxUUGBQWFBYUFBcXHCYeFxokGRgVHy8gIygpLCwsFSExNTAqNScrLCkBCQoKDgwOGg8PGiwkHyQsLCo0LCwsLCwqLTUsLCkpLCwsLCwvLCwsLCwsLCwsLCwsLCwsLCwsLCwpLCksKSwsKf/AABEIAJQBVAMBIgACEQEDEQH/xAAcAAEAAgMBAQEAAAAAAAAAAAAABgcBBAUCAwj/xABGEAABAwIDAgsIAAQEBAYDAAABAAIDBBEGEiEFMQcTFCJBUVNhcYHSFzJCUpGSk9EVI6HBYoKx8GNzosIzNXKUsuEWJDT/xAAaAQEAAgMBAAAAAAAAAAAAAAAABAUBAwYC/8QALhEAAgIBAwIFAgYDAQAAAAAAAAECAxEEEjETIQUVQWGRUYEyQkNxobEiIyQU/9oADAMBAAIRAxEAPwC8UREARF8qmoaxpc42DQST1AakoYbx3ZFeEnEnJqbIw2lm5retrNz3d2mg8VSuY9ZXWxVt91XUvlN8t8sbfljHujxO895XHXS6Sno149WczrL+rZ24R6znrKZz1lYWPopZDPWc9ZTOesryiA9CQ9BP1VocFeJ5ZXPppXF+VueNzjcgAhpaT07wdVVytTgnw+WMfVPuDIMsY/wA3LvNwt/lUHX7Oi88+hP0O/qpR49SZ7f2uylp3zP3NGg+Zx0a0eJsqAr9oPmkdI83c8lx8T/bo8lMeFHEvHTCnYbshPOsfektY/bqPG6gq8aCjpw3PlnrX3757Vwj1nPWUznrK8pfwViVx6znrKZz1lYRMoGc56yt7YuzJKmdkLCbvO/5WjVzj1WFz5Ln3HWFbnBdhriYTUSD+ZMLMB+GLf8A9R18goup1CprcvX0JWlp61ij6ElqJ4dn0d7ZY4W2A6zuA8S7/VURX7RfNK+WQ855LnW6ydw7gLAeCmPCliTjZuTsPMiN32O+W3/aDbxJUFJWnQ07I9SXLN+uv3S6ceEZzHrK6OwNkvqqiOFhN3HU/K0e876Lmq4OC7DPEwce8fzJgCLjVse9o89/0W/VXqmvPqaNJS7Z49CY0FG2KNkbBlawZWjuGi2URcw+7ydQlhYCj+MsVMoYM1g6R5yxsJ3m2pPcOld2SQAEk2A1JPQOlULjPERrKlzx/wCG3mxj/CD73mdfopmj0/Wn34RD1mo6MO3LNPauIaipcXSyuN/hBLWDua0GwC5+c9ZWLrC6OMUlhHNynKT7nrOespnPWV5BWVnJ5ZnOespnPWVhfSmp3SPayMZnOIa1otqSbBYbSWWZSyS7g1w6amo414JihsddzpPhHeBvPgFMsfY45GBFDYzPBJJ14tu4OI6STe3gunQ0sWy6HU6RtLnu3F7zv8ybAeSpLau0XzzSSyHnPJJ7upo8BYeSqK4/+u1zl+FFvZL/AMlShH8TFbtSWU5pZXvPW5xPjYbgtbOesrysq3wlwU7eTOc9ZTOesrzdFkNYPWc9ZXuGpc1wLXOaRucCQR4EFfJZA/r/AKoC48E4zM1NebV7HFhduzWa1wce+zgPJFt4Kws2npGCQc95zvB+EuAAb5NACwuZt6O94XqdLXG/Yu5LURFFJxglVzwr4lysbSsPOfZ0pHQy+jfM6+A71ONs7VZTQvlf7rBe3Weho7ydF+fdpbQfPK+WQ3dIS4919wHUALDyVhoKOpPe+EVviGo2Q2LlmsVhFu7H2YaiZkQIbmOriQA1u9zteoK/k0k2zn4rLSJzwXYVbJmqZmhzNWRNcMwJ+J9jpboHmpfimGkpqWWR8EPu2AEbAS52jQCBvv8A6LpUUlPBE2Nj42sY0Bozt3AdKqnhHxSKuYRxOvFFuI3Ped7u8AaDzPSqGO/VX5eUi+n09LRhYyQ5EWVflAdXDGw3VdSyIbjznuHwsB5x8ejzVv4t222gozxdg63Fwt00NrAgdTRr5d60+DrDXJabjHgCWXnOv8LPhb/fz7lXWO8TcsqSWn+VHdkfURfnP/zEfQBVEv8Aqv2/liXEf+Wjd+aRHXuJNzqSSSekkm5JXlEVuU/JOuDDCwnlM8rQYo9Ggi4dJbv3gb/MdStD+BU3YQ/iZ+lTmyuEOqp4mxRCIMbuuwknpJJzam62/avW/wDB/GfUqe/TX2zck+37lxp9Tp6oKLXf9i2f4FTdhD+Jn6Wf4FTdhD+Jn6VS+1et/wCD+M+pWRgqvqZ6cTVOUGTVjWty2j6CdTqd/hZQrtPbSt0n/JOp1FVz2xX8HS/gNN2EP4mfpc3GG320VK5zbB55kTdAMxGnkBr5LvucqMx9iQ1dU7Kf5UV2R9R15z++5H0ATS0u6xJ8Iau5U15XLI255OpJJOpJ3knUn6rysrLBc6ak6AdZJsAulOZ7s7+B8OGrqmtI/lx2fL3t6GeZ0+qviNtgAo7gTDfI6VrXAcY/nykfMdzfIafVSRc3rL+tZ24XB0+jo6UPdhEWrtHaDYY3SPNmsBc49wG4d53eahpZJbeO7IXwqYl4qHk7Dz5hz7fDFex+p08AVUZK3dtbWfVTyTP3vO75Rua0dwAWiun0tCprS9TltVe7rG/QyFOeDTCLahzp5mB0cZysadzpN5J6wBbTvUR2Ts19RKyKP3nmw7h0uPcBqv0FsfZjKeFkTBZrAAO87yT3k3K0a7UdOGyPLJOg0/Uk5S4R5GwKbsIfxM/SfwGm7CH8TP0t9FQ7pfUv9kfoaH8Bpuwh/Ez9L3FsiBhBbDE0jcWxtBHRcEBbi4mLsQijpnyfFbLG35nnd5Dee4LMd0mor1PMtsE5P0IBwq4m4yQUsZ5sZDpSNxkto3/KP6nuVflepZi5xc43c4kuJ3kk3J+t14XT0VKmCgjlr7XbNyZkK1ODjBcfEionYHufrG14uGs6HWPSevqsoPg3DhrKlrCP5bedKf8ACPh8XHT6q9pZWxsJNmsY256AGtH+llX+IXtLpxLDw/Tp/wCyXBA+FAUsNMI2wxiWRwyZWNaWtBu59wPLzVUldbFG33VlS+U3Db5Y2nojG7zOp81yVN0tTrrSb78kPVWqyxtIwplwa4b5RUiV4/lQkE/4pCOa3y3nyUTpqV0j2sYMznkNaOsncr+w1sNtJTsibqQLud8zz7zvqtGu1HShtXLN2h0/VnufCOtZFlFz50YWCVlcHGWIhR0r3i2c82IHpeRofAb/ACXqMXNqK5Z5nJQi5MgPCniXjZhTxm7ItZLfFJ0Dvyi/mVAF7kkLiXOJJJJJO8k6knzXldTTWqoKCOTutds3NmEWcvgsXHWPqtmUahZEuOsfVZFusfVMoz3MKU8HuG+VVQLxeKGz333Od8DO/XU9w71yNjYdnqnhsUbiL6vIsxo63OKujYWxotnUliRZoL5pDpmda5d4WFgFB1epUIbYvu+xP0emc5bpcLucjhMxJyeAQsNpJtNPhj3OPdfcPPqVOLp4i226rqHzO+I2aPlYL2b/AL6SVzFt0tHRrw+fU06u7q2NrgLNl1MM7DdV1LIW6A6vd8rBqT49A7yrOHBLRdc/5B6Vm7VV0vEjNOksujmJTtksrj9klH1z/kHpWPZJR9c35B6Vo8xp9zd5bd7FdYMw6aypawjmN50p6Mo+HxJsPqr6jiDQABYAAADcAOpcnDuFoaJrmwh3PN3Oeczj1C9twXTq6psbHPecrWAucT0AC5VXq9R159uPQtdJp+hDvyRDhMxNyen4lhtLOCBbe2Pc53nuHj3KmiuniLbjquofM7QHRjflYL5R/fxK5autLR0a8erKTV39azK4RkBTbgww1x85neLxwnm33Ol3jxA3+NlD6KjdLIyNgu57g1o7z/ZfoHD2xW0lPHCzc0an5nHVzj4ladff04bFyzdoNP1J73wjpBZRFz50QKqvhXxNmc2kjOjbOlt81uYzy3nxCnuKNutpKaSU7wLMafiefdH9/JUDU1LpHOe83c4lzj1km5Vn4fRvl1Hwir8Rv2R6a5Z8VkBYXYwrsA1lSyIXDfekI6GDfr1nQeau5TUIuTKKEHOSiif8FGGckZqnjnSaR36I+k91z/Qd6sRfKngaxoa0ANaAGgdAAsAvpdctdY7ZubOrpqVUFFGUWLrK1G4wSqQ4QsS8qqS1hvFFdrOou3Of+u5WBwk4l5NT5GG0s12t62t+N/00Hj3KlFceHUfqv7FL4jf+kvuFkN/2NVhTLgzw3yio414vHDY67nSXu0eWh+itLbFXByZVVVuyaiiwMAYa5JSjMLSyc+Tu05rPIf1JXB4V8S5WCljOrxmmtvDOhvdcgeXipxtfajKaCSV+5gv1XPQB4mw81+fdqbQfPK+WT3pDc93QAO4Cw8lTaOt3Wu2Rc62xUVKqJrFYKLf2Hsd1VOyFmhedT8rel3kruUlFOTKSEXKSSJ1wT4bu51VIN12xAjp+N48uaPNWiAtbZ1AyGJkbBZrGgNHcOk953raXL32u6xyOq09KprUQiItJvPLnKjuEHEnKqohpvFFdrO835z/M6DuCsDhKxLyen4phtLNcC29rNzn/ANvNUurjw+j9SX2KXxK/9KP3Cy1t93+z1LCmnBlhrj5+OeLxwm4uNHS/CPLf9FZ22qqDkyrqrds1FE9wNhVtNStEjWulfz5LgGxI0YL9Q0Ui/h8fZs+xv6X3AWVy87JTk5NnVQrjCKika/8AD4+zZ9jf0nII+zZ9jf0thF5y/qe9q+h82sA0At3BVrwsYl3UjDv501urexh/+R8Ap1iHbbKWnfM/4RzR8zzo1o8T/dfn+srHSyPkkN3vJc495/t0eSsfD6N898uEVviF+yGyPLPgiIr458meCcYU1Cx+aKR8rzznNy2DR7rRc95Um9sVP2E31j9SqZFDs0dVkt0uf3Jdestrjtjx+xbPtjp+wm+sfqT2xU/YzfWP1Kpl0NhbHdVTshZvcdT8rBbM7yC1y0NEVl/2bY67USeE/wCC8sMYiFbCZWxvjbcgZ8vOtvIsTpfRQ3hYxJYNpGHfZ8x/w3u1nna/hZTCuq4tn0ZIADImWY3QZjazWjvJVD11a+aR8shu55LnHvPV3bh5KFoaI2WOeP8AFcE3W3yhWq/zM10RFelESPBW34KOV00sckj7WjyZbNv7x5xGu4eBKm3tip+xm+sfqVTIolukqtlul/ZLq1dtUdsf6LZ9scHYTfWP1KR4XxUK5r3sjkYxptd+XnHecuUndoqM2ds988rIoxd0hyjuvvJ7gNfJXNtpn8P2W9sGhjYGhwHS5wa5/jqSq7VaeqvbCH4myx0uous3Tm+yIDwl4l5TU8Ww3ihu0W+KTc53gN3kVDkRXFVargooqLbHZJyYUvwLjKKhbIHxOe55BzMLb5QPdIdbpufNRBEtrjbHbIxVZKqW6JbPtjp+wm+sfqT2x0/YTfWP1KpkUTy+j6fyS/ML/r/BbPtig7Cb6x+pTGi2sH07Z3tMTS3OQ+12t33dbQaKm8BYc5XVDMP5UfOk7/lZ5n+gKnPCxtJ0dIyNuglflf0cwAuy+eigX6etWxqr5fJYafUWuqVlnHoVtijbrqypfKb5d0bT8MY93zO895XJWVhXkYqEVFFHOTnJthT/AAnwiwUlMyF0MmZpcS5hbZxJvc5tb628lAEWu6mF0dsj3TdOl7oksxpjt1cGsawxxNObKSCXO6C62gAvoFE0Req641x2x4PNlkrJbpcmQrf4LMNcTCah458wGUfLGN3mTr4WVe4M2ByupDXaRMGeZ2lgwa2J793hdXfR7QjcQ1ptpZoLXNuANzbgA2HV0Kt8Qu7dOP3LLw6lZ6kvsbyIipS9CIiAqnEuCdoVdQ+VwjsTZjTKObGPdG7xPiVyvZZXfLF+UfpXWinR19sYqKxhexXy8Pqk3J5z+5Snssrvli/J/wDStfDexG0lOyFvwjnH5nn3nHzXURa7tVZckpG6jSV0vMQiIopKCFEQECx9h2trHsZEGcSwX50gaXPPSRboG7xUR9lld8sX5B+ldaKZXrLKo7Y4IVmhrslulnJSnssrvli/KP0nssrvli/KP0rrRbPMbvb4NfltPv8AJSnssrvli/KP0nssrvli/KP0rrRPMbvb4HltPv8AJSnssrvli/IP0pxwfYMdRte+YN455toc2Vg3AHvOqmaLXbrLbY7JYwbKtFXVLcskDx/sCsrXMZCGCFmvOkALnkWuRbcBf6qIeyyu+WL8o/SutEr1llcdscYFmirtlulnJSnssrvli/KP0nssrvli/KP0rrRbPMbvb4NfltPv8lKeyyu+WL8o/Seyyu+WL8o/SutE8xu9vgeW0+/yQTg+wM+le+WcN4z3WZTmDW73G/QTu8lMdobPZNE+J4ux4LXDuPV3raRRLLZTnvfJMrpjXDYuCna/glqmvPFOjkZ8Jc4sdbvFiL+a1vZZXfLF+UfpXWilLxC5LHb4Ij8Opf1KU9lld8sX5R+k9lld8sX5R+ldaLPmN3t8GPLaff5KU9lld8sX5R+k9lld8sX5R+ldaJ5jd7fA8tp9/kj+DMNiipgw24x3OlI1u89APUBotjFGHmVkDonnKd7Hje13Qe9dhFDdknPe+eSaqoqGz0KYm4Kq0OIHFPHQ7Plv5EaL5+yyu+WL8o/SutFLXiFy+nwQn4dT7lKeyyu+WL8o/Seyyu+WL8o/SutFnzG72+B5bT7/ACUp7LK75Yvyj9LaoeCWpc7+a+ONvSQS93kBYfUq4UWH4hd7fAXh1KfqcPZuFYqamdBDpmHOedXPdb3nnp8F89n7KeJC4gtGcPOrd4MhszL8PPO/XTv0kCKG5yec+pNVaWMegREXg2BERAEWnyyTsX/dF605ZJ2L/ui9aA3EWnyyTsX/AHRetOWSdi/7ovWgNxFp8sk7F/3RetOWSdi/7ovWgNxFp8sk7F/3RetOWSdi/wC6L1oDcRafLJOxf90XrTlknYv+6L1oDcRafLJOxf8AdF605ZJ2L/ui9aA3EWnyyTsX/dF605ZJ2L/ui9aA3EWnyyTsX/dF605ZJ2L/ALovWgNxFp8sk7F/3RetOWSdi/7ovWgNxFp8sk7F/wB0XrTlknYv+6L1oDcRafLJOxf90XrTlknYv+6L1oDcRafLJOxf90XrTlknYv8Aui9aA3EWnyyTsX/dF605ZJ2L/ui9aA3EWnyyTsX/AHRetOWSdi/7ovWgNxFp8sk7F/3RetOWSdi/7ovWgNxFp8sk7F/3RetOWSdi/wC6L1oDcRafLJOxf90XrTlknYv+6L1oDcRafLJOxf8AdF605ZJ2L/ui9aA3EWnyyTsX/dF605ZJ2L/ui9aA3EWnyyTsX/dF605ZJ2L/ALovWgNxFp8sk7F/3RetOWSdi/7ovWgNxFqsqnnfE8f5o/UiA2kREAREQBERAEREAREQBERAEREAREQBERAEREAREQBERAEREAREQBERAEREAREQBERAEREAREQBERAEREBytsYhZTAGRsmU/E1txfoBN9CulDJma11iLgGx3i4vYqK4slD56aAmzc3Gyk7gxg6e7euvszE1PO4sjkBcBuILbjrF961qfdpkaFubJRbWFhI6yLn/AMdh48QZ/wCYb82xtoL2Jta9uhe9o7Wigy8a7LnOVuhOvluXvKN++OM5N1aG19uw0zc0z8t9w3ucepoG9b4KqLhJL+XOzXyhjcm/dbW3ndZPRLm8J1JfUTAfMWC30vf+ikOytsw1DM8Lw8DQ2vobXsQdyhewY9kzxtYWNbJYZhIXNcXWsSHXsfJSrYOHYqRrxEXZXkOs6xtYW0Nt3isswmdhFHtt44p6VxY4ue8b2sANvEnQL57Ex5BVSNjYJGvdewcBY2Fzq0kblgyfeXGNO2p5Mc/GZgz3ebmcLjVd0FVNtWUN2yXOIAbNGXE7g0NBJPldSocJ1Jny/wAwtvbjA3m9V7XvZZwYyTBFzq/bUcUBnJLowGuu2xuCQAR9QuL7SaTiy/n78oZls4m1yRc2t0XWDJK0XAw/jSCrdkYXNfvyvA1HW0gkOW5tvEENIwOmda+jWgXc4gX0CA6a1dqbRZBE6WQ5WtFyRv32AHeToo3TcJdK5wDhLGCbB7mc3zsTZdfEk0HJJHTAvhLRmybyCRYtPiQUB72BiCKrYXxX5ps5rtCDa40/3uXUUYwLJSmF/JWyBofZ5ltmc7KLbja3QvO1+EOlgeWXdI4aOyAWB6sxIB8kBubbxjT0sgjlz5i0O5rbixJG/wAiu2191TeM9ux1dQySK+XI1pzCxBDnHr71bFTtCOCLPI4NaALk+G4dZ7lnBjJvIocOFClvbLNlvYvyCw8dVJ6XaMckYljcHsIJBb02/usGTaRRrZ2PaabjLZ2iNhe5zwAMoIGlibkkj6r6bDxpDVyGOMPa4AnnNGoG86HTo39aAkKjm1MdU0EropOMzNtfKy41AOnkVI1TOOP/ADGa+7M2/hkYsowyce0yj65vxldjY+I4qlj3x5srDZ2Ztje2bQdOi4Ddm7Gtvg/K71Ls7MpaVkEvJMmQ5sxY4uGYN6SSeiyYMZGwsXQVbyyLPcNzHM3KLXA/uF3FVvBSf/2Zf+V/3sU225i+npCGyOJedQxgu63WdbBGjKZ3EUa2Tj+mnkEfPjcfdEjcod3A33rvVdYyNhe9wa1upJ+iwZPuih0vChSh1g2Vw+YNA8wHEFdCfG1OKXlAJLSS1jSMrnPHwi/+qAkF1lVjh3hAaySeSqzl0haWhgu1obmGUdX91LanG0DKeKciTJKbNs1t9OsXQEhXJ2/iSGka0y5ucSGtaLk2FyfAafVc+sx9TxxRyHOeNGZrABmy3y5na2G4/Rc/E+16GemhknbKWPc7izGLPBbo8am1tP6ICXbPrmTRMkjN2vAc09xWwubsSeLksbohkiDBkDtLMHXquHW8JlJG4gZ5LfE1oDe+xcQgJcijlDj2llbmDnDWxBYbg6Ho03ELCA5mzqYVdfPI7nRxcwNO5xFrAjpFwTbuC2doUgO0aYRgBzWl0hAA5moaDbz+qzsrZdVSulbE2J7JHZw9zy0tJ35hYkrt7K2XxeZ7jnkkN5H6i/U1oO5oGgC0Rjn8X1K6FTlHElh5y39yPYoom0wppW3/AJUvOJ3nPqXOI3km/wBV08TU4m4iLeXStd4MZq930sPEhe8ZU4fSStO8gZesvuC1o7zuC+uwqB4aJJv/ABC1rbb8jQPdHeTck9fgvWP8mj26/wDZKCXZpM67VxdtbLpqs8TLYvZqMptI0EaEdYXaCh2LcFy1EwngkDZAALG43XsWuG4+S2k1kYxNwfvpo3SskEkbbZg4ZXNBNr9TvK3gupwfbelMNRGSXcTHnjvc20dzfC4B+q05sIbUmAZLJmZ0h0+YeJHSplhTCraONwJzyPtndYAaDRrR1L02YSIBgHZ7KmrcZ+fZpks4k5n5xqeu1yrRZsiEOa8RRh7b5XBrWkXFjqBuUI2pwfTxzcdQva3W4aXFpbc3IB1BF+grpbG2dtIzRvqZWcWwnMxpbztCBcNbrqb70YRFNt0jZdsOjeLtfNGHDrBAuF2+EzZkUcETmMawh+W7QG83ITY237gvvVYPqHbS5SMnF8ax/vHNlaB0WXUxxsCSrgYyLLcPDjnJaLZXDqPWsZMHFDr7BPc0geAnAAWOC/Zsbo5ZHNDn5soLgDZuUEgX3XJXUbhub+Fml5nG2t7xy6y599uruX3wLsGWkikZLlu5+YZXZhawHUEyCGUMIj21lYMoEzgANwFnaDqC+eOpXSbRLSM2XI1jCbAgtaSL9Fyd6kbMHVA2lynmcXxpf7xzZTfotvW7jDBQqyJY3BkoFruvZ4G65G4jrTJnBytsQV9TCYnUMTRfmkPbdpG4t5y9zUk0WxZo52lrmaNBIPM4xhbqD3lfang2y1oZnh0FuMcWl1uvdqfELo1GHJ3bPlgdKJZpCSXuJAuXtda+tgALJkJEfwPO5mzq1zdHNLiD38WvhwX0Eb5JnvAc5gblDtbZi67tenQaqT4Jw3JTQyxz5DnfezTmGUtAN9AuC7A9ZSTF9C9uU3AzGxyn4Xh2jgOtZyGjm8JEDW1jcrWtvG0nKALnM4XNu4Bb/CjUuvTs+HK53cXXAv8AT/VfPamBq+eQSSyRyOIF+dlDbfC0W3dPmpfifDDayINJyPYOY/qJtdp62mwTIwRigfW8kZCyhhdEYwBeRvODhfOQXbze63sC7JqaZk7J2FjCA5nOaedYh1rHTQD6L4bO2ZtanaI4nQuYNG5nA2F+gkX8tV39h7JqWCV9TKJJJAAGt0YwC+769SNjBW+DNjcqqOLcSIw0OlA+JoIsw+LrfRWnszDFPTvc+GPIXNykAm1r30uo3gjCM9JO98uTKY8oyuub5gd1uoKcrDYQVM44F9ozDrc0ad7GBXMq5xPgWpnq5JY+LyuILbvIOjWjq6xdEZZvDgtg7Wb/AKPSu5srYLKSmkiY5zhz3XflvcttbQDTRQ7/APEtq9uf/cSf2CkuGNk1UUUzal+dz/cvI59ua4Wu7d0LLPJFOCn/APpl/wCV/wB7Fy9nzSybQc9sbZpc73BjzYEjNbeRuGo8FLsDYRnpJnvlyWczKMriTfM07rdQKxt/Akhn5RRvDH5sxaTaz73LmndY63BWMmcHMxFsuvq8majYxzCecx7MxB6Dd3mFnhBqZhTUcctwXNvKP+I1rQL2PeSuqKTa8oyPkhiadC9ti63WLDQ/RdjbGFW1FKyF7jmjDcsu85gLEkX1BG8XTISNLBGwacUkT8jHvkbd73NDiTqLa7gN1lt4j2XFHQzhkbGgMe5oDRYOI1IHQdOhRihw1tSmuyCRmS+nPaR4gPFwpVsfZE3JXxVb+MdJmzG97NcLW3Dd3JwERXgupWPFRnY11iy2ZoNvfva62+FGFrYIGtAaBIbAAADmHoC51JgzaNK93JpGWdpmDmi46CWuB1C7G3cLVU9JBGXNfKxznSOc465gem2u/wDogya2C8HwzU4mqG8YXi0YJPMjBIAFukm5WvwkULIaeljYLNY54aO7J+1MsL7PfBSxRSWzMbY5Tce8TobLk47w7NVtiEOW7HOJzOyixbYdBTJlcHE2zVOZsSDLcZwxrrfLzjb6gLY4NtiQOgMrmNe/O5vOAdkAA0APTre/epBS4bDqBlNOBowB2U3s4agtKiVNg/aNI93JZWlp6cwGYdGZjgRcLJhk6dh6mJJMMdzv5gHRboRRJuGdqP5z6vKT0Ne4AeTW2WV5GSeWUSxxUyRmF8cj2EE6NOh3e8NxWUWuz8LIutbVLaOhsWkz5ZZHOlf0F9rN/wDQ0ANHja67gRF6jwbNP+BGViyyi9EgIiIBZERALIiIAiIgCIiAIiIAiIgCIiAWSyIgCIiAJZEQGLJZZRAEREBiyyiIDFllEQGLLKIgCWREAWLIiAFo6kREB/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dirty="0"/>
          </a:p>
        </p:txBody>
      </p:sp>
      <p:sp>
        <p:nvSpPr>
          <p:cNvPr id="11" name="AutoShape 24" descr="data:image/jpeg;base64,/9j/4AAQSkZJRgABAQAAAQABAAD/2wCEAAkGBhMSERQUEhQUFBUVGBgYFBQUFBQUFxUUGBQWFBYUFBcXHCYeFxokGRgVHy8gIygpLCwsFSExNTAqNScrLCkBCQoKDgwOGg8PGiwkHyQsLCo0LCwsLCwqLTUsLCkpLCwsLCwvLCwsLCwsLCwsLCwsLCwsLCwsLCwpLCksKSwsKf/AABEIAJQBVAMBIgACEQEDEQH/xAAcAAEAAgMBAQEAAAAAAAAAAAAABgcBBAUCAwj/xABGEAABAwIDAgsIAAQEBAYDAAABAAIDBBEGEiEFMQcTFCJBUVNhcYHSFzJCUpGSk9EVI6HBYoKx8GNzosIzNXKUsuEWJDT/xAAaAQEAAgMBAAAAAAAAAAAAAAAABAUBAwYC/8QALhEAAgIBAwIFAgYDAQAAAAAAAAECAxEEEjETIQUVQWGRUYEyQkNxobEiIyQU/9oADAMBAAIRAxEAPwC8UREARF8qmoaxpc42DQST1AakoYbx3ZFeEnEnJqbIw2lm5retrNz3d2mg8VSuY9ZXWxVt91XUvlN8t8sbfljHujxO895XHXS6Sno149WczrL+rZ24R6znrKZz1lYWPopZDPWc9ZTOesryiA9CQ9BP1VocFeJ5ZXPppXF+VueNzjcgAhpaT07wdVVytTgnw+WMfVPuDIMsY/wA3LvNwt/lUHX7Oi88+hP0O/qpR49SZ7f2uylp3zP3NGg+Zx0a0eJsqAr9oPmkdI83c8lx8T/bo8lMeFHEvHTCnYbshPOsfektY/bqPG6gq8aCjpw3PlnrX3757Vwj1nPWUznrK8pfwViVx6znrKZz1lYRMoGc56yt7YuzJKmdkLCbvO/5WjVzj1WFz5Ln3HWFbnBdhriYTUSD+ZMLMB+GLf8A9R18goup1CprcvX0JWlp61ij6ElqJ4dn0d7ZY4W2A6zuA8S7/VURX7RfNK+WQ855LnW6ydw7gLAeCmPCliTjZuTsPMiN32O+W3/aDbxJUFJWnQ07I9SXLN+uv3S6ceEZzHrK6OwNkvqqiOFhN3HU/K0e876Lmq4OC7DPEwce8fzJgCLjVse9o89/0W/VXqmvPqaNJS7Z49CY0FG2KNkbBlawZWjuGi2URcw+7ydQlhYCj+MsVMoYM1g6R5yxsJ3m2pPcOld2SQAEk2A1JPQOlULjPERrKlzx/wCG3mxj/CD73mdfopmj0/Wn34RD1mo6MO3LNPauIaipcXSyuN/hBLWDua0GwC5+c9ZWLrC6OMUlhHNynKT7nrOespnPWV5BWVnJ5ZnOespnPWVhfSmp3SPayMZnOIa1otqSbBYbSWWZSyS7g1w6amo414JihsddzpPhHeBvPgFMsfY45GBFDYzPBJJ14tu4OI6STe3gunQ0sWy6HU6RtLnu3F7zv8ybAeSpLau0XzzSSyHnPJJ7upo8BYeSqK4/+u1zl+FFvZL/AMlShH8TFbtSWU5pZXvPW5xPjYbgtbOesrysq3wlwU7eTOc9ZTOesrzdFkNYPWc9ZXuGpc1wLXOaRucCQR4EFfJZA/r/AKoC48E4zM1NebV7HFhduzWa1wce+zgPJFt4Kws2npGCQc95zvB+EuAAb5NACwuZt6O94XqdLXG/Yu5LURFFJxglVzwr4lysbSsPOfZ0pHQy+jfM6+A71ONs7VZTQvlf7rBe3Weho7ydF+fdpbQfPK+WQ3dIS4919wHUALDyVhoKOpPe+EVviGo2Q2LlmsVhFu7H2YaiZkQIbmOriQA1u9zteoK/k0k2zn4rLSJzwXYVbJmqZmhzNWRNcMwJ+J9jpboHmpfimGkpqWWR8EPu2AEbAS52jQCBvv8A6LpUUlPBE2Nj42sY0Bozt3AdKqnhHxSKuYRxOvFFuI3Ped7u8AaDzPSqGO/VX5eUi+n09LRhYyQ5EWVflAdXDGw3VdSyIbjznuHwsB5x8ejzVv4t222gozxdg63Fwt00NrAgdTRr5d60+DrDXJabjHgCWXnOv8LPhb/fz7lXWO8TcsqSWn+VHdkfURfnP/zEfQBVEv8Aqv2/liXEf+Wjd+aRHXuJNzqSSSekkm5JXlEVuU/JOuDDCwnlM8rQYo9Ggi4dJbv3gb/MdStD+BU3YQ/iZ+lTmyuEOqp4mxRCIMbuuwknpJJzam62/avW/wDB/GfUqe/TX2zck+37lxp9Tp6oKLXf9i2f4FTdhD+Jn6Wf4FTdhD+Jn6VS+1et/wCD+M+pWRgqvqZ6cTVOUGTVjWty2j6CdTqd/hZQrtPbSt0n/JOp1FVz2xX8HS/gNN2EP4mfpc3GG320VK5zbB55kTdAMxGnkBr5LvucqMx9iQ1dU7Kf5UV2R9R15z++5H0ATS0u6xJ8Iau5U15XLI255OpJJOpJ3knUn6rysrLBc6ak6AdZJsAulOZ7s7+B8OGrqmtI/lx2fL3t6GeZ0+qviNtgAo7gTDfI6VrXAcY/nykfMdzfIafVSRc3rL+tZ24XB0+jo6UPdhEWrtHaDYY3SPNmsBc49wG4d53eahpZJbeO7IXwqYl4qHk7Dz5hz7fDFex+p08AVUZK3dtbWfVTyTP3vO75Rua0dwAWiun0tCprS9TltVe7rG/QyFOeDTCLahzp5mB0cZysadzpN5J6wBbTvUR2Ts19RKyKP3nmw7h0uPcBqv0FsfZjKeFkTBZrAAO87yT3k3K0a7UdOGyPLJOg0/Uk5S4R5GwKbsIfxM/SfwGm7CH8TP0t9FQ7pfUv9kfoaH8Bpuwh/Ez9L3FsiBhBbDE0jcWxtBHRcEBbi4mLsQijpnyfFbLG35nnd5Dee4LMd0mor1PMtsE5P0IBwq4m4yQUsZ5sZDpSNxkto3/KP6nuVflepZi5xc43c4kuJ3kk3J+t14XT0VKmCgjlr7XbNyZkK1ODjBcfEionYHufrG14uGs6HWPSevqsoPg3DhrKlrCP5bedKf8ACPh8XHT6q9pZWxsJNmsY256AGtH+llX+IXtLpxLDw/Tp/wCyXBA+FAUsNMI2wxiWRwyZWNaWtBu59wPLzVUldbFG33VlS+U3Db5Y2nojG7zOp81yVN0tTrrSb78kPVWqyxtIwplwa4b5RUiV4/lQkE/4pCOa3y3nyUTpqV0j2sYMznkNaOsncr+w1sNtJTsibqQLud8zz7zvqtGu1HShtXLN2h0/VnufCOtZFlFz50YWCVlcHGWIhR0r3i2c82IHpeRofAb/ACXqMXNqK5Z5nJQi5MgPCniXjZhTxm7ItZLfFJ0Dvyi/mVAF7kkLiXOJJJJJO8k6knzXldTTWqoKCOTutds3NmEWcvgsXHWPqtmUahZEuOsfVZFusfVMoz3MKU8HuG+VVQLxeKGz333Od8DO/XU9w71yNjYdnqnhsUbiL6vIsxo63OKujYWxotnUliRZoL5pDpmda5d4WFgFB1epUIbYvu+xP0emc5bpcLucjhMxJyeAQsNpJtNPhj3OPdfcPPqVOLp4i226rqHzO+I2aPlYL2b/AL6SVzFt0tHRrw+fU06u7q2NrgLNl1MM7DdV1LIW6A6vd8rBqT49A7yrOHBLRdc/5B6Vm7VV0vEjNOksujmJTtksrj9klH1z/kHpWPZJR9c35B6Vo8xp9zd5bd7FdYMw6aypawjmN50p6Mo+HxJsPqr6jiDQABYAAADcAOpcnDuFoaJrmwh3PN3Oeczj1C9twXTq6psbHPecrWAucT0AC5VXq9R159uPQtdJp+hDvyRDhMxNyen4lhtLOCBbe2Pc53nuHj3KmiuniLbjquofM7QHRjflYL5R/fxK5autLR0a8erKTV39azK4RkBTbgww1x85neLxwnm33Ol3jxA3+NlD6KjdLIyNgu57g1o7z/ZfoHD2xW0lPHCzc0an5nHVzj4ladff04bFyzdoNP1J73wjpBZRFz50QKqvhXxNmc2kjOjbOlt81uYzy3nxCnuKNutpKaSU7wLMafiefdH9/JUDU1LpHOe83c4lzj1km5Vn4fRvl1Hwir8Rv2R6a5Z8VkBYXYwrsA1lSyIXDfekI6GDfr1nQeau5TUIuTKKEHOSiif8FGGckZqnjnSaR36I+k91z/Qd6sRfKngaxoa0ANaAGgdAAsAvpdctdY7ZubOrpqVUFFGUWLrK1G4wSqQ4QsS8qqS1hvFFdrOou3Of+u5WBwk4l5NT5GG0s12t62t+N/00Hj3KlFceHUfqv7FL4jf+kvuFkN/2NVhTLgzw3yio414vHDY67nSXu0eWh+itLbFXByZVVVuyaiiwMAYa5JSjMLSyc+Tu05rPIf1JXB4V8S5WCljOrxmmtvDOhvdcgeXipxtfajKaCSV+5gv1XPQB4mw81+fdqbQfPK+WT3pDc93QAO4Cw8lTaOt3Wu2Rc62xUVKqJrFYKLf2Hsd1VOyFmhedT8rel3kruUlFOTKSEXKSSJ1wT4bu51VIN12xAjp+N48uaPNWiAtbZ1AyGJkbBZrGgNHcOk953raXL32u6xyOq09KprUQiItJvPLnKjuEHEnKqohpvFFdrO835z/M6DuCsDhKxLyen4phtLNcC29rNzn/ANvNUurjw+j9SX2KXxK/9KP3Cy1t93+z1LCmnBlhrj5+OeLxwm4uNHS/CPLf9FZ22qqDkyrqrds1FE9wNhVtNStEjWulfz5LgGxI0YL9Q0Ui/h8fZs+xv6X3AWVy87JTk5NnVQrjCKika/8AD4+zZ9jf0nII+zZ9jf0thF5y/qe9q+h82sA0At3BVrwsYl3UjDv501urexh/+R8Ap1iHbbKWnfM/4RzR8zzo1o8T/dfn+srHSyPkkN3vJc495/t0eSsfD6N898uEVviF+yGyPLPgiIr458meCcYU1Cx+aKR8rzznNy2DR7rRc95Um9sVP2E31j9SqZFDs0dVkt0uf3Jdestrjtjx+xbPtjp+wm+sfqT2xU/YzfWP1Kpl0NhbHdVTshZvcdT8rBbM7yC1y0NEVl/2bY67USeE/wCC8sMYiFbCZWxvjbcgZ8vOtvIsTpfRQ3hYxJYNpGHfZ8x/w3u1nna/hZTCuq4tn0ZIADImWY3QZjazWjvJVD11a+aR8shu55LnHvPV3bh5KFoaI2WOeP8AFcE3W3yhWq/zM10RFelESPBW34KOV00sckj7WjyZbNv7x5xGu4eBKm3tip+xm+sfqVTIolukqtlul/ZLq1dtUdsf6LZ9scHYTfWP1KR4XxUK5r3sjkYxptd+XnHecuUndoqM2ds988rIoxd0hyjuvvJ7gNfJXNtpn8P2W9sGhjYGhwHS5wa5/jqSq7VaeqvbCH4myx0uous3Tm+yIDwl4l5TU8Ww3ihu0W+KTc53gN3kVDkRXFVargooqLbHZJyYUvwLjKKhbIHxOe55BzMLb5QPdIdbpufNRBEtrjbHbIxVZKqW6JbPtjp+wm+sfqT2x0/YTfWP1KpkUTy+j6fyS/ML/r/BbPtig7Cb6x+pTGi2sH07Z3tMTS3OQ+12t33dbQaKm8BYc5XVDMP5UfOk7/lZ5n+gKnPCxtJ0dIyNuglflf0cwAuy+eigX6etWxqr5fJYafUWuqVlnHoVtijbrqypfKb5d0bT8MY93zO895XJWVhXkYqEVFFHOTnJthT/AAnwiwUlMyF0MmZpcS5hbZxJvc5tb628lAEWu6mF0dsj3TdOl7oksxpjt1cGsawxxNObKSCXO6C62gAvoFE0Req641x2x4PNlkrJbpcmQrf4LMNcTCah458wGUfLGN3mTr4WVe4M2ByupDXaRMGeZ2lgwa2J793hdXfR7QjcQ1ptpZoLXNuANzbgA2HV0Kt8Qu7dOP3LLw6lZ6kvsbyIipS9CIiAqnEuCdoVdQ+VwjsTZjTKObGPdG7xPiVyvZZXfLF+UfpXWinR19sYqKxhexXy8Pqk3J5z+5Snssrvli/J/wDStfDexG0lOyFvwjnH5nn3nHzXURa7tVZckpG6jSV0vMQiIopKCFEQECx9h2trHsZEGcSwX50gaXPPSRboG7xUR9lld8sX5B+ldaKZXrLKo7Y4IVmhrslulnJSnssrvli/KP0nssrvli/KP0rrRbPMbvb4NfltPv8AJSnssrvli/KP0nssrvli/KP0rrRPMbvb4HltPv8AJSnssrvli/IP0pxwfYMdRte+YN455toc2Vg3AHvOqmaLXbrLbY7JYwbKtFXVLcskDx/sCsrXMZCGCFmvOkALnkWuRbcBf6qIeyyu+WL8o/SutEr1llcdscYFmirtlulnJSnssrvli/KP0nssrvli/KP0rrRbPMbvb4NfltPv8lKeyyu+WL8o/Seyyu+WL8o/SutE8xu9vgeW0+/yQTg+wM+le+WcN4z3WZTmDW73G/QTu8lMdobPZNE+J4ux4LXDuPV3raRRLLZTnvfJMrpjXDYuCna/glqmvPFOjkZ8Jc4sdbvFiL+a1vZZXfLF+UfpXWilLxC5LHb4Ij8Opf1KU9lld8sX5R+k9lld8sX5R+ldaLPmN3t8GPLaff5KU9lld8sX5R+k9lld8sX5R+ldaJ5jd7fA8tp9/kj+DMNiipgw24x3OlI1u89APUBotjFGHmVkDonnKd7Hje13Qe9dhFDdknPe+eSaqoqGz0KYm4Kq0OIHFPHQ7Plv5EaL5+yyu+WL8o/SutFLXiFy+nwQn4dT7lKeyyu+WL8o/Seyyu+WL8o/SutFnzG72+B5bT7/ACUp7LK75Yvyj9LaoeCWpc7+a+ONvSQS93kBYfUq4UWH4hd7fAXh1KfqcPZuFYqamdBDpmHOedXPdb3nnp8F89n7KeJC4gtGcPOrd4MhszL8PPO/XTv0kCKG5yec+pNVaWMegREXg2BERAEWnyyTsX/dF605ZJ2L/ui9aA3EWnyyTsX/AHRetOWSdi/7ovWgNxFp8sk7F/3RetOWSdi/7ovWgNxFp8sk7F/3RetOWSdi/wC6L1oDcRafLJOxf90XrTlknYv+6L1oDcRafLJOxf8AdF605ZJ2L/ui9aA3EWnyyTsX/dF605ZJ2L/ui9aA3EWnyyTsX/dF605ZJ2L/ALovWgNxFp8sk7F/3RetOWSdi/7ovWgNxFp8sk7F/wB0XrTlknYv+6L1oDcRafLJOxf90XrTlknYv+6L1oDcRafLJOxf90XrTlknYv8Aui9aA3EWnyyTsX/dF605ZJ2L/ui9aA3EWnyyTsX/AHRetOWSdi/7ovWgNxFp8sk7F/3RetOWSdi/7ovWgNxFp8sk7F/3RetOWSdi/wC6L1oDcRafLJOxf90XrTlknYv+6L1oDcRafLJOxf8AdF605ZJ2L/ui9aA3EWnyyTsX/dF605ZJ2L/ui9aA3EWnyyTsX/dF605ZJ2L/ALovWgNxFp8sk7F/3RetOWSdi/7ovWgNxFqsqnnfE8f5o/UiA2kREAREQBERAEREAREQBERAEREAREQBERAEREAREQBERAEREAREQBERAEREAREQBERAEREAREQBERAEREBytsYhZTAGRsmU/E1txfoBN9CulDJma11iLgGx3i4vYqK4slD56aAmzc3Gyk7gxg6e7euvszE1PO4sjkBcBuILbjrF961qfdpkaFubJRbWFhI6yLn/AMdh48QZ/wCYb82xtoL2Jta9uhe9o7Wigy8a7LnOVuhOvluXvKN++OM5N1aG19uw0zc0z8t9w3ucepoG9b4KqLhJL+XOzXyhjcm/dbW3ndZPRLm8J1JfUTAfMWC30vf+ikOytsw1DM8Lw8DQ2vobXsQdyhewY9kzxtYWNbJYZhIXNcXWsSHXsfJSrYOHYqRrxEXZXkOs6xtYW0Nt3isswmdhFHtt44p6VxY4ue8b2sANvEnQL57Ex5BVSNjYJGvdewcBY2Fzq0kblgyfeXGNO2p5Mc/GZgz3ebmcLjVd0FVNtWUN2yXOIAbNGXE7g0NBJPldSocJ1Jny/wAwtvbjA3m9V7XvZZwYyTBFzq/bUcUBnJLowGuu2xuCQAR9QuL7SaTiy/n78oZls4m1yRc2t0XWDJK0XAw/jSCrdkYXNfvyvA1HW0gkOW5tvEENIwOmda+jWgXc4gX0CA6a1dqbRZBE6WQ5WtFyRv32AHeToo3TcJdK5wDhLGCbB7mc3zsTZdfEk0HJJHTAvhLRmybyCRYtPiQUB72BiCKrYXxX5ps5rtCDa40/3uXUUYwLJSmF/JWyBofZ5ltmc7KLbja3QvO1+EOlgeWXdI4aOyAWB6sxIB8kBubbxjT0sgjlz5i0O5rbixJG/wAiu2191TeM9ux1dQySK+XI1pzCxBDnHr71bFTtCOCLPI4NaALk+G4dZ7lnBjJvIocOFClvbLNlvYvyCw8dVJ6XaMckYljcHsIJBb02/usGTaRRrZ2PaabjLZ2iNhe5zwAMoIGlibkkj6r6bDxpDVyGOMPa4AnnNGoG86HTo39aAkKjm1MdU0EropOMzNtfKy41AOnkVI1TOOP/ADGa+7M2/hkYsowyce0yj65vxldjY+I4qlj3x5srDZ2Ztje2bQdOi4Ddm7Gtvg/K71Ls7MpaVkEvJMmQ5sxY4uGYN6SSeiyYMZGwsXQVbyyLPcNzHM3KLXA/uF3FVvBSf/2Zf+V/3sU225i+npCGyOJedQxgu63WdbBGjKZ3EUa2Tj+mnkEfPjcfdEjcod3A33rvVdYyNhe9wa1upJ+iwZPuih0vChSh1g2Vw+YNA8wHEFdCfG1OKXlAJLSS1jSMrnPHwi/+qAkF1lVjh3hAaySeSqzl0haWhgu1obmGUdX91LanG0DKeKciTJKbNs1t9OsXQEhXJ2/iSGka0y5ucSGtaLk2FyfAafVc+sx9TxxRyHOeNGZrABmy3y5na2G4/Rc/E+16GemhknbKWPc7izGLPBbo8am1tP6ICXbPrmTRMkjN2vAc09xWwubsSeLksbohkiDBkDtLMHXquHW8JlJG4gZ5LfE1oDe+xcQgJcijlDj2llbmDnDWxBYbg6Ho03ELCA5mzqYVdfPI7nRxcwNO5xFrAjpFwTbuC2doUgO0aYRgBzWl0hAA5moaDbz+qzsrZdVSulbE2J7JHZw9zy0tJ35hYkrt7K2XxeZ7jnkkN5H6i/U1oO5oGgC0Rjn8X1K6FTlHElh5y39yPYoom0wppW3/AJUvOJ3nPqXOI3km/wBV08TU4m4iLeXStd4MZq930sPEhe8ZU4fSStO8gZesvuC1o7zuC+uwqB4aJJv/ABC1rbb8jQPdHeTck9fgvWP8mj26/wDZKCXZpM67VxdtbLpqs8TLYvZqMptI0EaEdYXaCh2LcFy1EwngkDZAALG43XsWuG4+S2k1kYxNwfvpo3SskEkbbZg4ZXNBNr9TvK3gupwfbelMNRGSXcTHnjvc20dzfC4B+q05sIbUmAZLJmZ0h0+YeJHSplhTCraONwJzyPtndYAaDRrR1L02YSIBgHZ7KmrcZ+fZpks4k5n5xqeu1yrRZsiEOa8RRh7b5XBrWkXFjqBuUI2pwfTxzcdQva3W4aXFpbc3IB1BF+grpbG2dtIzRvqZWcWwnMxpbztCBcNbrqb70YRFNt0jZdsOjeLtfNGHDrBAuF2+EzZkUcETmMawh+W7QG83ITY237gvvVYPqHbS5SMnF8ax/vHNlaB0WXUxxsCSrgYyLLcPDjnJaLZXDqPWsZMHFDr7BPc0geAnAAWOC/Zsbo5ZHNDn5soLgDZuUEgX3XJXUbhub+Fml5nG2t7xy6y599uruX3wLsGWkikZLlu5+YZXZhawHUEyCGUMIj21lYMoEzgANwFnaDqC+eOpXSbRLSM2XI1jCbAgtaSL9Fyd6kbMHVA2lynmcXxpf7xzZTfotvW7jDBQqyJY3BkoFruvZ4G65G4jrTJnBytsQV9TCYnUMTRfmkPbdpG4t5y9zUk0WxZo52lrmaNBIPM4xhbqD3lfang2y1oZnh0FuMcWl1uvdqfELo1GHJ3bPlgdKJZpCSXuJAuXtda+tgALJkJEfwPO5mzq1zdHNLiD38WvhwX0Eb5JnvAc5gblDtbZi67tenQaqT4Jw3JTQyxz5DnfezTmGUtAN9AuC7A9ZSTF9C9uU3AzGxyn4Xh2jgOtZyGjm8JEDW1jcrWtvG0nKALnM4XNu4Bb/CjUuvTs+HK53cXXAv8AT/VfPamBq+eQSSyRyOIF+dlDbfC0W3dPmpfifDDayINJyPYOY/qJtdp62mwTIwRigfW8kZCyhhdEYwBeRvODhfOQXbze63sC7JqaZk7J2FjCA5nOaedYh1rHTQD6L4bO2ZtanaI4nQuYNG5nA2F+gkX8tV39h7JqWCV9TKJJJAAGt0YwC+769SNjBW+DNjcqqOLcSIw0OlA+JoIsw+LrfRWnszDFPTvc+GPIXNykAm1r30uo3gjCM9JO98uTKY8oyuub5gd1uoKcrDYQVM44F9ozDrc0ad7GBXMq5xPgWpnq5JY+LyuILbvIOjWjq6xdEZZvDgtg7Wb/AKPSu5srYLKSmkiY5zhz3XflvcttbQDTRQ7/APEtq9uf/cSf2CkuGNk1UUUzal+dz/cvI59ua4Wu7d0LLPJFOCn/APpl/wCV/wB7Fy9nzSybQc9sbZpc73BjzYEjNbeRuGo8FLsDYRnpJnvlyWczKMriTfM07rdQKxt/Akhn5RRvDH5sxaTaz73LmndY63BWMmcHMxFsuvq8majYxzCecx7MxB6Dd3mFnhBqZhTUcctwXNvKP+I1rQL2PeSuqKTa8oyPkhiadC9ti63WLDQ/RdjbGFW1FKyF7jmjDcsu85gLEkX1BG8XTISNLBGwacUkT8jHvkbd73NDiTqLa7gN1lt4j2XFHQzhkbGgMe5oDRYOI1IHQdOhRihw1tSmuyCRmS+nPaR4gPFwpVsfZE3JXxVb+MdJmzG97NcLW3Dd3JwERXgupWPFRnY11iy2ZoNvfva62+FGFrYIGtAaBIbAAADmHoC51JgzaNK93JpGWdpmDmi46CWuB1C7G3cLVU9JBGXNfKxznSOc465gem2u/wDogya2C8HwzU4mqG8YXi0YJPMjBIAFukm5WvwkULIaeljYLNY54aO7J+1MsL7PfBSxRSWzMbY5Tce8TobLk47w7NVtiEOW7HOJzOyixbYdBTJlcHE2zVOZsSDLcZwxrrfLzjb6gLY4NtiQOgMrmNe/O5vOAdkAA0APTre/epBS4bDqBlNOBowB2U3s4agtKiVNg/aNI93JZWlp6cwGYdGZjgRcLJhk6dh6mJJMMdzv5gHRboRRJuGdqP5z6vKT0Ne4AeTW2WV5GSeWUSxxUyRmF8cj2EE6NOh3e8NxWUWuz8LIutbVLaOhsWkz5ZZHOlf0F9rN/wDQ0ANHja67gRF6jwbNP+BGViyyi9EgIiIBZERALIiIAiIgCIiAIiIAiIgCIiAWSyIgCIiAJZEQGLJZZRAEREBiyyiIDFllEQGLLKIgCWREAWLIiAFo6kREB//Z"/>
          <p:cNvSpPr>
            <a:spLocks noChangeAspect="1" noChangeArrowheads="1"/>
          </p:cNvSpPr>
          <p:nvPr/>
        </p:nvSpPr>
        <p:spPr bwMode="auto">
          <a:xfrm>
            <a:off x="368300" y="149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dirty="0"/>
          </a:p>
        </p:txBody>
      </p:sp>
      <p:sp>
        <p:nvSpPr>
          <p:cNvPr id="15" name="Pentagon 14"/>
          <p:cNvSpPr/>
          <p:nvPr/>
        </p:nvSpPr>
        <p:spPr>
          <a:xfrm>
            <a:off x="0" y="44624"/>
            <a:ext cx="5580112" cy="504056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b="1" dirty="0" smtClean="0">
                <a:solidFill>
                  <a:srgbClr val="C0000D"/>
                </a:solidFill>
              </a:rPr>
              <a:t>NUO PASIŪLYMO IKI SPRENDIMO</a:t>
            </a:r>
            <a:endParaRPr lang="lt-LT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12316" y="4869162"/>
            <a:ext cx="3051572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/>
              <a:t>Parengsime projektą</a:t>
            </a:r>
            <a:endParaRPr lang="lt-LT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1475656" y="3551816"/>
            <a:ext cx="311945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/>
              <a:t>Pateiksime įrangą</a:t>
            </a:r>
            <a:endParaRPr lang="lt-LT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555776" y="2298074"/>
            <a:ext cx="32403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/>
              <a:t>Įrengsime ir suderinsime</a:t>
            </a:r>
            <a:endParaRPr lang="lt-LT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4427984" y="1052736"/>
            <a:ext cx="324035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/>
              <a:t>Apmokysime </a:t>
            </a:r>
            <a:r>
              <a:rPr lang="lt-LT" sz="1600" dirty="0" smtClean="0"/>
              <a:t>saugiai naudoti </a:t>
            </a:r>
            <a:r>
              <a:rPr lang="lt-LT" sz="1600" dirty="0"/>
              <a:t>ir aptarnausime įdiegtą  sprendimą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494117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 smtClean="0"/>
              <a:t>Kartu </a:t>
            </a:r>
            <a:r>
              <a:rPr lang="en-US" sz="1200" dirty="0" smtClean="0"/>
              <a:t>su Jumis </a:t>
            </a:r>
            <a:r>
              <a:rPr lang="lt-LT" sz="1200" dirty="0" smtClean="0"/>
              <a:t>išgrįni</a:t>
            </a:r>
            <a:r>
              <a:rPr lang="en-US" sz="1200" dirty="0" smtClean="0"/>
              <a:t>n</a:t>
            </a:r>
            <a:r>
              <a:rPr lang="lt-LT" sz="1200" dirty="0" smtClean="0"/>
              <a:t>sime vaizdo stebėjimo tikslus ir uždavinius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 smtClean="0"/>
              <a:t>Sukomplektuosime optimalų įrangos rinkinį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 smtClean="0"/>
              <a:t>Parengsime įrangos išdėstymo schemą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 smtClean="0"/>
              <a:t>Įvertinsime diegimo darbų apimtis ir terminus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375942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J</a:t>
            </a:r>
            <a:r>
              <a:rPr lang="lt-LT" sz="1200" dirty="0" smtClean="0"/>
              <a:t>ūs </a:t>
            </a:r>
            <a:r>
              <a:rPr lang="en-US" sz="1200" dirty="0" smtClean="0"/>
              <a:t>ga</a:t>
            </a:r>
            <a:r>
              <a:rPr lang="lt-LT" sz="1200" dirty="0" smtClean="0"/>
              <a:t>lėsite pasirinkti – įrangą pirkti ar nuomotis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 smtClean="0"/>
              <a:t>Nuomojama vaizdo stebėjimo įranga - apdrausta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0640" y="2442953"/>
            <a:ext cx="338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 smtClean="0"/>
              <a:t>Įrengsime Jums kamerų tinklą (LAN)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 smtClean="0"/>
              <a:t>Sumontuosime visą techninę įrangą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 smtClean="0"/>
              <a:t>Įdiegsime ir suderinsime programinę įrangą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504" y="112474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/>
              <a:t>Išplėtota telekomunikacijų ir duomenų perdavimo infrastruktūra mus įgalina nuotoliniu būdu stebėti  įrangos gyvybingumą ir </a:t>
            </a:r>
            <a:r>
              <a:rPr lang="lt-LT" sz="1200" b="1" dirty="0" smtClean="0">
                <a:solidFill>
                  <a:srgbClr val="FF0000"/>
                </a:solidFill>
              </a:rPr>
              <a:t>proaktyviai</a:t>
            </a:r>
            <a:r>
              <a:rPr lang="lt-LT" sz="1200" dirty="0" smtClean="0">
                <a:solidFill>
                  <a:srgbClr val="FF0000"/>
                </a:solidFill>
              </a:rPr>
              <a:t> </a:t>
            </a:r>
            <a:r>
              <a:rPr lang="lt-LT" sz="1200" dirty="0" smtClean="0"/>
              <a:t>reaguoti į galimus sutrikimus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96" y="510638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1.</a:t>
            </a:r>
            <a:endParaRPr lang="lt-LT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375942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2.</a:t>
            </a:r>
            <a:endParaRPr lang="lt-LT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51720" y="24928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3.</a:t>
            </a:r>
            <a:endParaRPr lang="lt-LT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95936" y="1268760"/>
            <a:ext cx="45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/>
              <a:t>4.</a:t>
            </a:r>
            <a:endParaRPr lang="lt-LT" sz="2400" b="1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lt-LT" dirty="0" smtClean="0"/>
              <a:t>VAIZDO STEBĖJIMO SPRENDIMAI</a:t>
            </a:r>
            <a:endParaRPr lang="en-US" dirty="0"/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>
          <a:xfrm>
            <a:off x="8243888" y="6597650"/>
            <a:ext cx="442912" cy="268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5BA61D45-BB1B-4320-AABC-93ADD57EFC6A}" type="slidenum">
              <a:rPr lang="en-US" sz="1200" b="1" smtClean="0">
                <a:solidFill>
                  <a:schemeClr val="bg1"/>
                </a:solidFill>
              </a:rPr>
              <a:pPr algn="ctr">
                <a:defRPr/>
              </a:pPr>
              <a:t>17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5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19" grpId="0" animBg="1"/>
      <p:bldP spid="8" grpId="0"/>
      <p:bldP spid="23" grpId="0"/>
      <p:bldP spid="24" grpId="0"/>
      <p:bldP spid="25" grpId="0"/>
      <p:bldP spid="13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Įdiegti TEO vaizdo stebėjimo sprendimai</a:t>
            </a:r>
            <a:endParaRPr lang="lt-L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BA61D45-BB1B-4320-AABC-93ADD57EFC6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 descr="C:\Users\linrm1\AppData\Local\Microsoft\Windows\Temporary Internet Files\Content.Outlook\NMREHB9Y\Teo_miestai_v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71067"/>
            <a:ext cx="6818337" cy="52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59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000" dirty="0"/>
              <a:t>Kodėl reikaling</a:t>
            </a:r>
            <a:r>
              <a:rPr lang="en-US" sz="2000" dirty="0"/>
              <a:t>as</a:t>
            </a:r>
            <a:r>
              <a:rPr lang="lt-LT" sz="2000" dirty="0"/>
              <a:t> vaizdo STEBĖJIMas?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lt-LT" dirty="0" smtClean="0"/>
              <a:t>VAIZDO STEBĖJIMO SPRENDIMAI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8243888" y="6597650"/>
            <a:ext cx="442912" cy="268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5BA61D45-BB1B-4320-AABC-93ADD57EFC6A}" type="slidenum">
              <a:rPr lang="en-US" sz="1200" b="1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602000"/>
            <a:ext cx="8229600" cy="4707320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/>
              <a:t>Pagrindinės </a:t>
            </a:r>
            <a:r>
              <a:rPr lang="lt-LT" b="1" dirty="0"/>
              <a:t>priežastys, skatinančios įsirengti vaizdo stebėjimo sistemą:</a:t>
            </a:r>
          </a:p>
          <a:p>
            <a:r>
              <a:rPr lang="lt-LT" dirty="0"/>
              <a:t>Teritorijos saugumo užtikrinimas;</a:t>
            </a:r>
          </a:p>
          <a:p>
            <a:r>
              <a:rPr lang="lt-LT" dirty="0"/>
              <a:t>Prekių, kuro, įrangos vagysčių prevencija;</a:t>
            </a:r>
          </a:p>
          <a:p>
            <a:r>
              <a:rPr lang="lt-LT" dirty="0"/>
              <a:t>Darbuotojų stebėjimas;</a:t>
            </a:r>
          </a:p>
          <a:p>
            <a:r>
              <a:rPr lang="lt-LT" dirty="0"/>
              <a:t>Transporto srautų stebėjimas;</a:t>
            </a:r>
          </a:p>
          <a:p>
            <a:r>
              <a:rPr lang="lt-LT" dirty="0"/>
              <a:t>Praėjimo kontrolė;</a:t>
            </a:r>
          </a:p>
          <a:p>
            <a:r>
              <a:rPr lang="lt-LT" dirty="0"/>
              <a:t>Gamybos proceso stebėjimas (darbų saugos taisyklių laikymasis);</a:t>
            </a:r>
          </a:p>
          <a:p>
            <a:r>
              <a:rPr lang="lt-LT" dirty="0"/>
              <a:t>Mažmeninės prekybos marketingo </a:t>
            </a:r>
            <a:r>
              <a:rPr lang="lt-LT" dirty="0" smtClean="0"/>
              <a:t>tikslais</a:t>
            </a:r>
            <a:r>
              <a:rPr lang="en-US" dirty="0" smtClean="0"/>
              <a:t>;</a:t>
            </a:r>
            <a:endParaRPr lang="lt-LT" dirty="0"/>
          </a:p>
          <a:p>
            <a:r>
              <a:rPr lang="lt-LT" dirty="0"/>
              <a:t>Kiti individualūs poreikiai</a:t>
            </a:r>
            <a:r>
              <a:rPr lang="lt-LT" dirty="0" smtClean="0"/>
              <a:t>.</a:t>
            </a:r>
            <a:endParaRPr lang="en-US" dirty="0" smtClean="0"/>
          </a:p>
          <a:p>
            <a:endParaRPr lang="lt-LT" dirty="0"/>
          </a:p>
          <a:p>
            <a:pPr marL="0" indent="0">
              <a:buNone/>
            </a:pPr>
            <a:r>
              <a:rPr lang="lt-LT" b="1" dirty="0"/>
              <a:t>Vaizdo stebėjimo sistemos paskirtis:</a:t>
            </a:r>
          </a:p>
          <a:p>
            <a:r>
              <a:rPr lang="lt-LT" dirty="0"/>
              <a:t>įvykių, vykstančių saugomoje teritorijoje, stebėjimas, fiksavimas ir identifikavimas. VSS suteikia galimybę iš vieno stebėjimo posto matyti ir sekti skirtingose vietose vykstančius įvykius bei peržiūrėti ir išsaugoti praeityje vykusius įvykius.</a:t>
            </a:r>
          </a:p>
        </p:txBody>
      </p:sp>
    </p:spTree>
    <p:extLst>
      <p:ext uri="{BB962C8B-B14F-4D97-AF65-F5344CB8AC3E}">
        <p14:creationId xmlns:p14="http://schemas.microsoft.com/office/powerpoint/2010/main" xmlns="" val="36827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000" dirty="0" smtClean="0"/>
              <a:t>Naujos kartos daugiafunkcinės IP kameros</a:t>
            </a:r>
            <a:endParaRPr lang="lt-LT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lt-LT" dirty="0" smtClean="0"/>
              <a:t>VAIZDO STEBĖJIMO SPRENDIMAI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842" y="4307682"/>
            <a:ext cx="2886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79" y="1124744"/>
            <a:ext cx="77724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07682"/>
            <a:ext cx="28130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6"/>
          <p:cNvSpPr txBox="1">
            <a:spLocks/>
          </p:cNvSpPr>
          <p:nvPr/>
        </p:nvSpPr>
        <p:spPr>
          <a:xfrm>
            <a:off x="8243888" y="6597650"/>
            <a:ext cx="442912" cy="268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5BA61D45-BB1B-4320-AABC-93ADD57EFC6A}" type="slidenum">
              <a:rPr lang="en-US" sz="1200" b="1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smtClean="0"/>
              <a:t>Skiriamoji GEBA</a:t>
            </a:r>
            <a:endParaRPr lang="lt-LT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602000"/>
            <a:ext cx="6203032" cy="4707320"/>
          </a:xfrm>
        </p:spPr>
        <p:txBody>
          <a:bodyPr/>
          <a:lstStyle/>
          <a:p>
            <a:r>
              <a:rPr lang="lt-LT" dirty="0" smtClean="0"/>
              <a:t>Ar daugiau yra geriau?</a:t>
            </a:r>
          </a:p>
          <a:p>
            <a:endParaRPr lang="lt-LT" dirty="0" smtClean="0"/>
          </a:p>
          <a:p>
            <a:r>
              <a:rPr lang="lt-LT" b="1" dirty="0" smtClean="0"/>
              <a:t>Pliusai:</a:t>
            </a:r>
          </a:p>
          <a:p>
            <a:pPr lvl="1"/>
            <a:r>
              <a:rPr lang="lt-LT" dirty="0" smtClean="0"/>
              <a:t>didesnis detalumas;</a:t>
            </a:r>
          </a:p>
          <a:p>
            <a:pPr lvl="1"/>
            <a:r>
              <a:rPr lang="lt-LT" dirty="0" smtClean="0"/>
              <a:t>geresnė kadro kokybė.</a:t>
            </a:r>
          </a:p>
          <a:p>
            <a:pPr marL="457200" lvl="1" indent="0">
              <a:buNone/>
            </a:pPr>
            <a:endParaRPr lang="lt-LT" dirty="0" smtClean="0"/>
          </a:p>
          <a:p>
            <a:r>
              <a:rPr lang="lt-LT" b="1" dirty="0" smtClean="0"/>
              <a:t>Minusai (?):</a:t>
            </a:r>
          </a:p>
          <a:p>
            <a:pPr lvl="1"/>
            <a:r>
              <a:rPr lang="lt-LT" dirty="0" smtClean="0"/>
              <a:t>daugiau archyvo atminties;</a:t>
            </a:r>
          </a:p>
          <a:p>
            <a:pPr lvl="1"/>
            <a:r>
              <a:rPr lang="lt-LT" dirty="0" smtClean="0"/>
              <a:t>daugiau tinklo pralaidumo;</a:t>
            </a:r>
          </a:p>
          <a:p>
            <a:pPr lvl="1"/>
            <a:r>
              <a:rPr lang="lt-LT" dirty="0" smtClean="0"/>
              <a:t>daugiau dekodavimo galios;</a:t>
            </a:r>
          </a:p>
          <a:p>
            <a:pPr lvl="1"/>
            <a:r>
              <a:rPr lang="lt-LT" dirty="0" smtClean="0"/>
              <a:t>mažiau kadrų per sekundę;</a:t>
            </a:r>
          </a:p>
          <a:p>
            <a:pPr lvl="1"/>
            <a:r>
              <a:rPr lang="lt-LT" dirty="0" smtClean="0"/>
              <a:t>mažesnis jautrumas šviesai.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VAIZDO STEBĖJIMO </a:t>
            </a:r>
            <a:r>
              <a:rPr lang="lt-LT" dirty="0" smtClean="0"/>
              <a:t>SPRENDIMAI</a:t>
            </a:r>
            <a:endParaRPr lang="en-US" dirty="0"/>
          </a:p>
        </p:txBody>
      </p:sp>
      <p:pic>
        <p:nvPicPr>
          <p:cNvPr id="5124" name="Picture 4" descr="http://www.idealcctv.co.uk/sites/default/files/cctv_resolutions_megapixel_vga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104" y="2060848"/>
            <a:ext cx="4405290" cy="30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6"/>
          <p:cNvSpPr txBox="1">
            <a:spLocks/>
          </p:cNvSpPr>
          <p:nvPr/>
        </p:nvSpPr>
        <p:spPr>
          <a:xfrm>
            <a:off x="8243888" y="6597650"/>
            <a:ext cx="442912" cy="268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5BA61D45-BB1B-4320-AABC-93ADD57EFC6A}" type="slidenum">
              <a:rPr lang="en-US" sz="1200" b="1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5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Skiriamosios</a:t>
            </a:r>
            <a:r>
              <a:rPr lang="en-US" dirty="0" smtClean="0"/>
              <a:t> </a:t>
            </a:r>
            <a:r>
              <a:rPr lang="en-US" dirty="0" err="1" smtClean="0"/>
              <a:t>gebos</a:t>
            </a:r>
            <a:r>
              <a:rPr lang="en-US" dirty="0" smtClean="0"/>
              <a:t> format</a:t>
            </a:r>
            <a:r>
              <a:rPr lang="lt-LT" dirty="0" smtClean="0"/>
              <a:t>ų lentelė</a:t>
            </a:r>
            <a:endParaRPr lang="lt-L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BA61D45-BB1B-4320-AABC-93ADD57EFC6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47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400" dirty="0" smtClean="0"/>
              <a:t>Greitaeigės</a:t>
            </a:r>
            <a:br>
              <a:rPr lang="lt-LT" sz="2400" dirty="0" smtClean="0"/>
            </a:br>
            <a:r>
              <a:rPr lang="lt-LT" sz="2400" dirty="0" smtClean="0"/>
              <a:t>valdomos</a:t>
            </a:r>
            <a:br>
              <a:rPr lang="lt-LT" sz="2400" dirty="0" smtClean="0"/>
            </a:br>
            <a:r>
              <a:rPr lang="lt-LT" sz="2400" dirty="0" smtClean="0"/>
              <a:t>kameros</a:t>
            </a:r>
            <a:endParaRPr lang="lt-LT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VAIZDO STEBĖJIMO </a:t>
            </a:r>
            <a:r>
              <a:rPr lang="lt-LT" dirty="0" smtClean="0"/>
              <a:t>SPRENDIMAI</a:t>
            </a:r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99" y="2868464"/>
            <a:ext cx="39243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0586" y="2858939"/>
            <a:ext cx="3910013" cy="219868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19636" y="5759301"/>
            <a:ext cx="4029075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v-SE" sz="1400" dirty="0" smtClean="0">
                <a:solidFill>
                  <a:srgbClr val="030000"/>
                </a:solidFill>
                <a:sym typeface="Wingdings" pitchFamily="2" charset="2"/>
              </a:rPr>
              <a:t>...</a:t>
            </a:r>
            <a:r>
              <a:rPr lang="lt-LT" sz="1400" dirty="0">
                <a:solidFill>
                  <a:srgbClr val="030000"/>
                </a:solidFill>
                <a:sym typeface="Wingdings" pitchFamily="2" charset="2"/>
              </a:rPr>
              <a:t> automobilio numeriai už</a:t>
            </a:r>
            <a:r>
              <a:rPr lang="sv-SE" sz="1400" dirty="0">
                <a:solidFill>
                  <a:srgbClr val="030000"/>
                </a:solidFill>
                <a:sym typeface="Wingdings" pitchFamily="2" charset="2"/>
              </a:rPr>
              <a:t/>
            </a:r>
            <a:br>
              <a:rPr lang="sv-SE" sz="1400" dirty="0">
                <a:solidFill>
                  <a:srgbClr val="030000"/>
                </a:solidFill>
                <a:sym typeface="Wingdings" pitchFamily="2" charset="2"/>
              </a:rPr>
            </a:br>
            <a:r>
              <a:rPr lang="sv-SE" sz="1400" b="1" dirty="0">
                <a:solidFill>
                  <a:srgbClr val="030000"/>
                </a:solidFill>
                <a:sym typeface="Wingdings" pitchFamily="2" charset="2"/>
              </a:rPr>
              <a:t>200 m </a:t>
            </a:r>
            <a:r>
              <a:rPr lang="lt-LT" sz="1400" dirty="0" smtClean="0">
                <a:solidFill>
                  <a:srgbClr val="030000"/>
                </a:solidFill>
                <a:sym typeface="Wingdings" pitchFamily="2" charset="2"/>
              </a:rPr>
              <a:t>gali </a:t>
            </a:r>
            <a:r>
              <a:rPr lang="lt-LT" sz="1400" dirty="0">
                <a:solidFill>
                  <a:srgbClr val="030000"/>
                </a:solidFill>
                <a:sym typeface="Wingdings" pitchFamily="2" charset="2"/>
              </a:rPr>
              <a:t>būti nuskaityti</a:t>
            </a:r>
            <a:endParaRPr lang="sv-SE" sz="1400" dirty="0">
              <a:solidFill>
                <a:srgbClr val="030000"/>
              </a:solidFill>
              <a:sym typeface="Wingdings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711" y="5759301"/>
            <a:ext cx="4048125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v-SE" sz="1400" dirty="0" smtClean="0">
                <a:solidFill>
                  <a:srgbClr val="030000"/>
                </a:solidFill>
                <a:sym typeface="Wingdings" pitchFamily="2" charset="2"/>
              </a:rPr>
              <a:t>...</a:t>
            </a:r>
            <a:r>
              <a:rPr lang="lt-LT" sz="1400" dirty="0" smtClean="0">
                <a:solidFill>
                  <a:srgbClr val="030000"/>
                </a:solidFill>
                <a:sym typeface="Wingdings" pitchFamily="2" charset="2"/>
              </a:rPr>
              <a:t>automobilio numeriai už</a:t>
            </a:r>
            <a:r>
              <a:rPr lang="sv-SE" sz="1400" dirty="0">
                <a:solidFill>
                  <a:srgbClr val="030000"/>
                </a:solidFill>
                <a:sym typeface="Wingdings" pitchFamily="2" charset="2"/>
              </a:rPr>
              <a:t/>
            </a:r>
            <a:br>
              <a:rPr lang="sv-SE" sz="1400" dirty="0">
                <a:solidFill>
                  <a:srgbClr val="030000"/>
                </a:solidFill>
                <a:sym typeface="Wingdings" pitchFamily="2" charset="2"/>
              </a:rPr>
            </a:br>
            <a:r>
              <a:rPr lang="sv-SE" sz="1400" b="1" dirty="0">
                <a:solidFill>
                  <a:srgbClr val="030000"/>
                </a:solidFill>
                <a:sym typeface="Wingdings" pitchFamily="2" charset="2"/>
              </a:rPr>
              <a:t>275 m </a:t>
            </a:r>
            <a:r>
              <a:rPr lang="sv-SE" sz="1400" dirty="0" smtClean="0">
                <a:solidFill>
                  <a:srgbClr val="030000"/>
                </a:solidFill>
                <a:sym typeface="Wingdings" pitchFamily="2" charset="2"/>
              </a:rPr>
              <a:t> </a:t>
            </a:r>
            <a:r>
              <a:rPr lang="lt-LT" sz="1400" dirty="0" smtClean="0">
                <a:solidFill>
                  <a:srgbClr val="030000"/>
                </a:solidFill>
                <a:sym typeface="Wingdings" pitchFamily="2" charset="2"/>
              </a:rPr>
              <a:t>gali būti nuskaityti</a:t>
            </a:r>
            <a:endParaRPr lang="sv-SE" sz="1400" dirty="0">
              <a:solidFill>
                <a:srgbClr val="030000"/>
              </a:solidFill>
              <a:sym typeface="Wingdings" pitchFamily="2" charset="2"/>
            </a:endParaRPr>
          </a:p>
        </p:txBody>
      </p:sp>
      <p:cxnSp>
        <p:nvCxnSpPr>
          <p:cNvPr id="13" name="Straight Connector 10"/>
          <p:cNvCxnSpPr>
            <a:cxnSpLocks noChangeShapeType="1"/>
          </p:cNvCxnSpPr>
          <p:nvPr/>
        </p:nvCxnSpPr>
        <p:spPr bwMode="auto">
          <a:xfrm flipV="1">
            <a:off x="1243011" y="3730476"/>
            <a:ext cx="1457325" cy="390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66986" y="3949551"/>
            <a:ext cx="95250" cy="571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sv-SE"/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566736" y="3978126"/>
            <a:ext cx="1971675" cy="5524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Connector 18"/>
          <p:cNvCxnSpPr>
            <a:cxnSpLocks noChangeShapeType="1"/>
            <a:stCxn id="14" idx="3"/>
          </p:cNvCxnSpPr>
          <p:nvPr/>
        </p:nvCxnSpPr>
        <p:spPr bwMode="auto">
          <a:xfrm>
            <a:off x="2662236" y="3978126"/>
            <a:ext cx="9525" cy="17240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7" name="Picture 4" descr="I:\guides\marketing\toolboxes\videos\docs\q6035e\ph_q6035e_275m_1109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86" y="4540101"/>
            <a:ext cx="2090738" cy="1177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1511" y="2454126"/>
            <a:ext cx="3876675" cy="338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600" dirty="0" smtClean="0">
                <a:solidFill>
                  <a:srgbClr val="030000"/>
                </a:solidFill>
                <a:sym typeface="Wingdings" pitchFamily="2" charset="2"/>
              </a:rPr>
              <a:t>Su </a:t>
            </a:r>
            <a:r>
              <a:rPr lang="sv-SE" sz="1600" dirty="0" smtClean="0">
                <a:solidFill>
                  <a:srgbClr val="030000"/>
                </a:solidFill>
                <a:sym typeface="Wingdings" pitchFamily="2" charset="2"/>
              </a:rPr>
              <a:t>HDTV </a:t>
            </a:r>
            <a:r>
              <a:rPr lang="sv-SE" sz="1600" dirty="0">
                <a:solidFill>
                  <a:srgbClr val="030000"/>
                </a:solidFill>
                <a:sym typeface="Wingdings" pitchFamily="2" charset="2"/>
              </a:rPr>
              <a:t>1080p </a:t>
            </a:r>
            <a:r>
              <a:rPr lang="lt-LT" sz="1600" dirty="0" smtClean="0">
                <a:solidFill>
                  <a:srgbClr val="030000"/>
                </a:solidFill>
                <a:sym typeface="Wingdings" pitchFamily="2" charset="2"/>
              </a:rPr>
              <a:t>ir</a:t>
            </a:r>
            <a:r>
              <a:rPr lang="sv-SE" sz="1600" dirty="0" smtClean="0">
                <a:solidFill>
                  <a:srgbClr val="030000"/>
                </a:solidFill>
                <a:sym typeface="Wingdings" pitchFamily="2" charset="2"/>
              </a:rPr>
              <a:t> </a:t>
            </a:r>
            <a:r>
              <a:rPr lang="sv-SE" sz="1600" dirty="0">
                <a:solidFill>
                  <a:srgbClr val="030000"/>
                </a:solidFill>
                <a:sym typeface="Wingdings" pitchFamily="2" charset="2"/>
              </a:rPr>
              <a:t>20x </a:t>
            </a:r>
            <a:r>
              <a:rPr lang="lt-LT" sz="1600" dirty="0" smtClean="0">
                <a:solidFill>
                  <a:srgbClr val="030000"/>
                </a:solidFill>
                <a:sym typeface="Wingdings" pitchFamily="2" charset="2"/>
              </a:rPr>
              <a:t>priartinimu</a:t>
            </a:r>
            <a:r>
              <a:rPr lang="sv-SE" sz="1600" dirty="0" smtClean="0">
                <a:solidFill>
                  <a:srgbClr val="030000"/>
                </a:solidFill>
                <a:sym typeface="Wingdings" pitchFamily="2" charset="2"/>
              </a:rPr>
              <a:t>,...</a:t>
            </a:r>
            <a:endParaRPr lang="sv-SE" sz="1600" dirty="0">
              <a:solidFill>
                <a:srgbClr val="030000"/>
              </a:solidFill>
              <a:sym typeface="Wingdings" pitchFamily="2" charset="2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6605586" y="3920976"/>
            <a:ext cx="114300" cy="857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sv-SE"/>
          </a:p>
        </p:txBody>
      </p:sp>
      <p:cxnSp>
        <p:nvCxnSpPr>
          <p:cNvPr id="20" name="Straight Connector 28"/>
          <p:cNvCxnSpPr>
            <a:cxnSpLocks noChangeShapeType="1"/>
          </p:cNvCxnSpPr>
          <p:nvPr/>
        </p:nvCxnSpPr>
        <p:spPr bwMode="auto">
          <a:xfrm>
            <a:off x="6719886" y="3892401"/>
            <a:ext cx="2028825" cy="6381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Connector 39"/>
          <p:cNvCxnSpPr>
            <a:cxnSpLocks noChangeShapeType="1"/>
            <a:stCxn id="19" idx="1"/>
          </p:cNvCxnSpPr>
          <p:nvPr/>
        </p:nvCxnSpPr>
        <p:spPr bwMode="auto">
          <a:xfrm>
            <a:off x="6605586" y="3963839"/>
            <a:ext cx="47625" cy="17097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386" y="4530576"/>
            <a:ext cx="2084388" cy="1196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00586" y="2454126"/>
            <a:ext cx="3876675" cy="338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600" dirty="0" smtClean="0">
                <a:solidFill>
                  <a:srgbClr val="030000"/>
                </a:solidFill>
                <a:sym typeface="Wingdings" pitchFamily="2" charset="2"/>
              </a:rPr>
              <a:t>Su </a:t>
            </a:r>
            <a:r>
              <a:rPr lang="sv-SE" sz="1600" dirty="0" smtClean="0">
                <a:solidFill>
                  <a:srgbClr val="030000"/>
                </a:solidFill>
                <a:sym typeface="Wingdings" pitchFamily="2" charset="2"/>
              </a:rPr>
              <a:t>HDTV </a:t>
            </a:r>
            <a:r>
              <a:rPr lang="sv-SE" sz="1600" dirty="0">
                <a:solidFill>
                  <a:srgbClr val="030000"/>
                </a:solidFill>
                <a:sym typeface="Wingdings" pitchFamily="2" charset="2"/>
              </a:rPr>
              <a:t>720p </a:t>
            </a:r>
            <a:r>
              <a:rPr lang="lt-LT" sz="1600" dirty="0" smtClean="0">
                <a:solidFill>
                  <a:srgbClr val="030000"/>
                </a:solidFill>
                <a:sym typeface="Wingdings" pitchFamily="2" charset="2"/>
              </a:rPr>
              <a:t>ir </a:t>
            </a:r>
            <a:r>
              <a:rPr lang="sv-SE" sz="1600" dirty="0" smtClean="0">
                <a:solidFill>
                  <a:srgbClr val="030000"/>
                </a:solidFill>
                <a:sym typeface="Wingdings" pitchFamily="2" charset="2"/>
              </a:rPr>
              <a:t>18x </a:t>
            </a:r>
            <a:r>
              <a:rPr lang="lt-LT" sz="1600" dirty="0" smtClean="0">
                <a:solidFill>
                  <a:srgbClr val="030000"/>
                </a:solidFill>
                <a:sym typeface="Wingdings" pitchFamily="2" charset="2"/>
              </a:rPr>
              <a:t>priartinimu</a:t>
            </a:r>
            <a:r>
              <a:rPr lang="sv-SE" sz="1600" dirty="0" smtClean="0">
                <a:solidFill>
                  <a:srgbClr val="030000"/>
                </a:solidFill>
                <a:sym typeface="Wingdings" pitchFamily="2" charset="2"/>
              </a:rPr>
              <a:t>,...</a:t>
            </a:r>
            <a:endParaRPr lang="sv-SE" sz="1600" dirty="0">
              <a:solidFill>
                <a:srgbClr val="030000"/>
              </a:solidFill>
              <a:sym typeface="Wingdings" pitchFamily="2" charset="2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399" y="203912"/>
            <a:ext cx="1625237" cy="208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www.detec.no/Media/Cache/Images/1/2/WEB_Image%20HikVision%20DS-2DF7284-A%20IR%20PTZ%20Dome%201%203%20%201977309670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746"/>
            <a:ext cx="2253024" cy="22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/>
        </p:nvSpPr>
        <p:spPr>
          <a:xfrm>
            <a:off x="8243888" y="6597650"/>
            <a:ext cx="442912" cy="268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5BA61D45-BB1B-4320-AABC-93ADD57EFC6A}" type="slidenum">
              <a:rPr lang="en-US" sz="12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5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Naujos kartos daugiafunkcinės IP kameros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602000"/>
            <a:ext cx="4834880" cy="4707320"/>
          </a:xfrm>
        </p:spPr>
        <p:txBody>
          <a:bodyPr/>
          <a:lstStyle/>
          <a:p>
            <a:r>
              <a:rPr lang="lt-LT" dirty="0"/>
              <a:t>Decentralizuotos vaizdo stebėjimo sistemos centralizuotas </a:t>
            </a:r>
            <a:r>
              <a:rPr lang="lt-LT" dirty="0" smtClean="0"/>
              <a:t>valdymas</a:t>
            </a:r>
          </a:p>
          <a:p>
            <a:endParaRPr lang="lt-LT" dirty="0" smtClean="0"/>
          </a:p>
          <a:p>
            <a:r>
              <a:rPr lang="lt-LT" dirty="0"/>
              <a:t>Neribotos ir nesudėtingos stebėjimo sistemos plėtimo </a:t>
            </a:r>
            <a:r>
              <a:rPr lang="lt-LT" dirty="0" smtClean="0"/>
              <a:t>galimybės</a:t>
            </a:r>
            <a:endParaRPr lang="lt-LT" dirty="0"/>
          </a:p>
          <a:p>
            <a:endParaRPr lang="lt-LT" dirty="0"/>
          </a:p>
          <a:p>
            <a:r>
              <a:rPr lang="lt-LT" dirty="0"/>
              <a:t>Bet kurios kameros </a:t>
            </a:r>
            <a:r>
              <a:rPr lang="lt-LT" dirty="0" smtClean="0"/>
              <a:t>perduodamą </a:t>
            </a:r>
            <a:r>
              <a:rPr lang="lt-LT" dirty="0"/>
              <a:t>vaizdą galima stebėti iš bet kurios vietos, turinčios interneto </a:t>
            </a:r>
            <a:r>
              <a:rPr lang="lt-LT" dirty="0" smtClean="0"/>
              <a:t>prieigą</a:t>
            </a:r>
          </a:p>
          <a:p>
            <a:endParaRPr lang="lt-LT" dirty="0"/>
          </a:p>
          <a:p>
            <a:r>
              <a:rPr lang="lt-LT" dirty="0"/>
              <a:t>Gali valdyti išorinius prietaisus, į kamerą galima paduoti duomenis iš išorinių </a:t>
            </a:r>
            <a:r>
              <a:rPr lang="lt-LT" dirty="0" smtClean="0"/>
              <a:t>įrenginių</a:t>
            </a:r>
          </a:p>
          <a:p>
            <a:endParaRPr lang="lt-LT" dirty="0"/>
          </a:p>
          <a:p>
            <a:r>
              <a:rPr lang="lt-LT" dirty="0"/>
              <a:t>Programuojama kameros veikimo logika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95A5FCE-9388-4C18-9D42-A67D2D9A0088}" type="datetime1">
              <a:rPr lang="lt-LT" smtClean="0"/>
              <a:pPr>
                <a:defRPr/>
              </a:pPr>
              <a:t>2013.12.10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lt-LT" dirty="0"/>
              <a:t>VAIZDO STEBĖJIMO </a:t>
            </a:r>
            <a:r>
              <a:rPr lang="lt-LT" dirty="0" smtClean="0"/>
              <a:t>SPRENDIMAI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1804" y="2852935"/>
            <a:ext cx="15128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922" y="1136199"/>
            <a:ext cx="14081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2405"/>
            <a:ext cx="12969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2068" y="4788634"/>
            <a:ext cx="9779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115" y="4392544"/>
            <a:ext cx="1269840" cy="88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://www.linkmex.net/oscommerce/images/DS2CD2232Ide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508" y="2271547"/>
            <a:ext cx="2391502" cy="239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336" y="4235238"/>
            <a:ext cx="1625237" cy="208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http://www.axis.com/success_stories/images/axis_p12_260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635" y="5445224"/>
            <a:ext cx="1076227" cy="11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/>
        </p:nvSpPr>
        <p:spPr>
          <a:xfrm>
            <a:off x="8243888" y="6597650"/>
            <a:ext cx="442912" cy="268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5BA61D45-BB1B-4320-AABC-93ADD57EFC6A}" type="slidenum">
              <a:rPr lang="en-US" sz="12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09"/>
          <a:stretch>
            <a:fillRect/>
          </a:stretch>
        </p:blipFill>
        <p:spPr bwMode="auto">
          <a:xfrm>
            <a:off x="2339752" y="1124744"/>
            <a:ext cx="6004800" cy="498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724178"/>
            <a:ext cx="6994525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 b="1" kern="1200" cap="all">
                <a:solidFill>
                  <a:srgbClr val="C0000D"/>
                </a:solidFill>
                <a:latin typeface="+mj-lt"/>
                <a:ea typeface="+mj-ea"/>
                <a:cs typeface="+mj-cs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 b="1">
                <a:solidFill>
                  <a:srgbClr val="C0000D"/>
                </a:solidFill>
                <a:latin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 b="1">
                <a:solidFill>
                  <a:srgbClr val="C0000D"/>
                </a:solidFill>
                <a:latin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 b="1">
                <a:solidFill>
                  <a:srgbClr val="C0000D"/>
                </a:solidFill>
                <a:latin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2800" b="1">
                <a:solidFill>
                  <a:srgbClr val="C0000D"/>
                </a:solidFill>
                <a:latin typeface="Arial" charset="0"/>
              </a:defRPr>
            </a:lvl5pPr>
            <a:lvl6pPr marL="457200" lvl="5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lvl="6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lvl="7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lvl="8" algn="ctr" rtl="0" fontAlgn="base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lt-LT" sz="2400" dirty="0" err="1"/>
              <a:t>Axis</a:t>
            </a:r>
            <a:r>
              <a:rPr lang="lt-LT" sz="2400" dirty="0"/>
              <a:t> Vaizdo debesų sprendimas</a:t>
            </a:r>
            <a:endParaRPr lang="en-GB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34935"/>
            <a:ext cx="826560" cy="93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3087110" y="2996950"/>
            <a:ext cx="378720" cy="30231"/>
          </a:xfrm>
          <a:prstGeom prst="line">
            <a:avLst/>
          </a:prstGeom>
          <a:noFill/>
          <a:ln w="3816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49351" y="1857780"/>
            <a:ext cx="2237760" cy="2304242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726285835 w 43200"/>
              <a:gd name="T45" fmla="*/ 2147483647 h 432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200"/>
              <a:gd name="T70" fmla="*/ 0 h 43200"/>
              <a:gd name="T71" fmla="*/ 43200 w 43200"/>
              <a:gd name="T72" fmla="*/ 43200 h 432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accent1">
              <a:lumMod val="50000"/>
            </a:schemeClr>
          </a:solidFill>
          <a:ln w="936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lIns="0" tIns="42452" rIns="0" bIns="42452"/>
          <a:lstStyle/>
          <a:p>
            <a:pPr algn="ctr">
              <a:buSzPct val="45000"/>
              <a:tabLst>
                <a:tab pos="656650" algn="l"/>
                <a:tab pos="1313299" algn="l"/>
                <a:tab pos="1969949" algn="l"/>
              </a:tabLst>
            </a:pPr>
            <a:endParaRPr lang="sv-SE" sz="1300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sv-SE" sz="1300" dirty="0">
                <a:solidFill>
                  <a:srgbClr val="FFFFFF"/>
                </a:solidFill>
              </a:rPr>
              <a:t/>
            </a:r>
            <a:br>
              <a:rPr lang="sv-SE" sz="1300" dirty="0">
                <a:solidFill>
                  <a:srgbClr val="FFFFFF"/>
                </a:solidFill>
              </a:rPr>
            </a:br>
            <a:endParaRPr lang="lt-LT" sz="1300" dirty="0" smtClean="0">
              <a:solidFill>
                <a:srgbClr val="FFFFFF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endParaRPr lang="lt-LT" sz="1300" b="1" dirty="0">
              <a:solidFill>
                <a:srgbClr val="FFFFFF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endParaRPr lang="lt-LT" sz="1300" b="1" dirty="0" smtClean="0">
              <a:solidFill>
                <a:srgbClr val="FFFFFF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sv-SE" sz="1500" b="1" dirty="0" smtClean="0">
                <a:solidFill>
                  <a:srgbClr val="FFFFFF"/>
                </a:solidFill>
              </a:rPr>
              <a:t>INTERNET</a:t>
            </a:r>
            <a:r>
              <a:rPr lang="lt-LT" sz="1500" b="1" dirty="0" smtClean="0">
                <a:solidFill>
                  <a:srgbClr val="FFFFFF"/>
                </a:solidFill>
              </a:rPr>
              <a:t>AS</a:t>
            </a:r>
            <a:endParaRPr lang="sv-SE" sz="1500" b="1" dirty="0">
              <a:solidFill>
                <a:srgbClr val="FFFFFF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817190" y="2996952"/>
            <a:ext cx="3491113" cy="133202"/>
          </a:xfrm>
          <a:prstGeom prst="line">
            <a:avLst/>
          </a:prstGeom>
          <a:noFill/>
          <a:ln w="38160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779912" y="3068960"/>
            <a:ext cx="2714621" cy="1008111"/>
          </a:xfrm>
          <a:prstGeom prst="line">
            <a:avLst/>
          </a:prstGeom>
          <a:noFill/>
          <a:ln w="38160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779912" y="2651932"/>
            <a:ext cx="1699040" cy="273012"/>
          </a:xfrm>
          <a:prstGeom prst="line">
            <a:avLst/>
          </a:prstGeom>
          <a:noFill/>
          <a:ln w="38160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464391" y="2786678"/>
            <a:ext cx="352800" cy="4766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sv-SE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759592" y="1772813"/>
            <a:ext cx="2112862" cy="1080123"/>
          </a:xfrm>
          <a:prstGeom prst="line">
            <a:avLst/>
          </a:prstGeom>
          <a:noFill/>
          <a:ln w="38160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707904" y="3212976"/>
            <a:ext cx="1675288" cy="2340640"/>
          </a:xfrm>
          <a:prstGeom prst="line">
            <a:avLst/>
          </a:prstGeom>
          <a:noFill/>
          <a:ln w="38160">
            <a:solidFill>
              <a:schemeClr val="accent1">
                <a:lumMod val="50000"/>
              </a:schemeClr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152" y="5553616"/>
            <a:ext cx="408960" cy="6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191" y="2165161"/>
            <a:ext cx="730080" cy="97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93693"/>
            <a:ext cx="542880" cy="72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974" y="1093510"/>
            <a:ext cx="826560" cy="110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Multiply 17"/>
          <p:cNvSpPr/>
          <p:nvPr/>
        </p:nvSpPr>
        <p:spPr>
          <a:xfrm rot="19734882">
            <a:off x="4240767" y="4153870"/>
            <a:ext cx="572912" cy="417579"/>
          </a:xfrm>
          <a:prstGeom prst="mathMultiply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3640789" y="3263369"/>
            <a:ext cx="657111" cy="1533784"/>
          </a:xfrm>
          <a:prstGeom prst="line">
            <a:avLst/>
          </a:prstGeom>
          <a:noFill/>
          <a:ln w="38160">
            <a:solidFill>
              <a:schemeClr val="accent1">
                <a:lumMod val="50000"/>
              </a:schemeClr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sp>
        <p:nvSpPr>
          <p:cNvPr id="20" name="Multiply 19"/>
          <p:cNvSpPr/>
          <p:nvPr/>
        </p:nvSpPr>
        <p:spPr>
          <a:xfrm rot="20159806">
            <a:off x="3706081" y="3846608"/>
            <a:ext cx="572912" cy="417579"/>
          </a:xfrm>
          <a:prstGeom prst="mathMultiply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402" y="5279330"/>
            <a:ext cx="814905" cy="30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759592" y="3130154"/>
            <a:ext cx="2216810" cy="2149176"/>
          </a:xfrm>
          <a:prstGeom prst="line">
            <a:avLst/>
          </a:prstGeom>
          <a:noFill/>
          <a:ln w="38160">
            <a:solidFill>
              <a:schemeClr val="accent1">
                <a:lumMod val="50000"/>
              </a:schemeClr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lt-LT"/>
          </a:p>
        </p:txBody>
      </p:sp>
      <p:sp>
        <p:nvSpPr>
          <p:cNvPr id="23" name="Multiply 22"/>
          <p:cNvSpPr/>
          <p:nvPr/>
        </p:nvSpPr>
        <p:spPr>
          <a:xfrm rot="18937104">
            <a:off x="4245519" y="3677967"/>
            <a:ext cx="572912" cy="417579"/>
          </a:xfrm>
          <a:prstGeom prst="mathMultiply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9401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2400" dirty="0" smtClean="0"/>
              <a:t>K</a:t>
            </a:r>
            <a:r>
              <a:rPr lang="lt-LT" sz="2400" dirty="0" smtClean="0"/>
              <a:t>Ą GAUNA KLIENTAS?</a:t>
            </a:r>
            <a:endParaRPr lang="en-GB" sz="2400" dirty="0"/>
          </a:p>
        </p:txBody>
      </p:sp>
      <p:pic>
        <p:nvPicPr>
          <p:cNvPr id="6" name="Picture 5" descr="axis_video_view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466213"/>
            <a:ext cx="5544616" cy="4928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340768"/>
            <a:ext cx="2736304" cy="521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lt-LT" dirty="0" smtClean="0"/>
              <a:t>Draugiška vartotojo sąsaja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lt-LT" dirty="0" smtClean="0"/>
              <a:t>Mato visų savo kamerų gyvą vaizdą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lt-LT" dirty="0" smtClean="0"/>
              <a:t>Kontroliuoja valdomas kameras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lt-LT" dirty="0" smtClean="0"/>
              <a:t>Pasižymi svarbius įvykius laiko juostoje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lt-LT" dirty="0" smtClean="0"/>
              <a:t>Prisiartina matomus vaizdelius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lt-LT" dirty="0" smtClean="0"/>
              <a:t>Lengvai </a:t>
            </a:r>
            <a:r>
              <a:rPr lang="lt-LT" dirty="0"/>
              <a:t>randa dominančius </a:t>
            </a:r>
            <a:r>
              <a:rPr lang="lt-LT" dirty="0" smtClean="0"/>
              <a:t>įvykius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lt-LT" dirty="0" smtClean="0"/>
              <a:t>Saugiai </a:t>
            </a:r>
            <a:r>
              <a:rPr lang="lt-LT" dirty="0"/>
              <a:t>exportuoja svarbius </a:t>
            </a:r>
            <a:r>
              <a:rPr lang="lt-LT" dirty="0" smtClean="0"/>
              <a:t>įrašus</a:t>
            </a:r>
          </a:p>
          <a:p>
            <a:pPr marL="285750" indent="-285750">
              <a:spcBef>
                <a:spcPts val="800"/>
              </a:spcBef>
              <a:buFontTx/>
              <a:buChar char="-"/>
            </a:pPr>
            <a:r>
              <a:rPr lang="lt-LT" dirty="0" smtClean="0"/>
              <a:t>Prisijungia iš bet kur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sz="1400" dirty="0" smtClean="0"/>
              <a:t>Windows, </a:t>
            </a:r>
            <a:r>
              <a:rPr lang="en-US" sz="1400" dirty="0" err="1" smtClean="0"/>
              <a:t>iOS</a:t>
            </a:r>
            <a:r>
              <a:rPr lang="en-US" sz="1400" dirty="0" smtClean="0"/>
              <a:t>, Android</a:t>
            </a:r>
          </a:p>
        </p:txBody>
      </p:sp>
      <p:pic>
        <p:nvPicPr>
          <p:cNvPr id="7" name="Picture 6" descr="axis_schedul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466213"/>
            <a:ext cx="5538608" cy="49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23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r">
          <a:defRPr baseline="0" dirty="0">
            <a:solidFill>
              <a:srgbClr val="C0000D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O (red)">
  <a:themeElements>
    <a:clrScheme name="TEO">
      <a:dk1>
        <a:srgbClr val="757477"/>
      </a:dk1>
      <a:lt1>
        <a:srgbClr val="FFFFFF"/>
      </a:lt1>
      <a:dk2>
        <a:srgbClr val="C0000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D"/>
      </a:hlink>
      <a:folHlink>
        <a:srgbClr val="75747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O (grey)">
  <a:themeElements>
    <a:clrScheme name="TEO">
      <a:dk1>
        <a:srgbClr val="757477"/>
      </a:dk1>
      <a:lt1>
        <a:srgbClr val="FFFFFF"/>
      </a:lt1>
      <a:dk2>
        <a:srgbClr val="C0000D"/>
      </a:dk2>
      <a:lt2>
        <a:srgbClr val="FFFFFF"/>
      </a:lt2>
      <a:accent1>
        <a:srgbClr val="757477"/>
      </a:accent1>
      <a:accent2>
        <a:srgbClr val="757477"/>
      </a:accent2>
      <a:accent3>
        <a:srgbClr val="757477"/>
      </a:accent3>
      <a:accent4>
        <a:srgbClr val="757477"/>
      </a:accent4>
      <a:accent5>
        <a:srgbClr val="757477"/>
      </a:accent5>
      <a:accent6>
        <a:srgbClr val="757477"/>
      </a:accent6>
      <a:hlink>
        <a:srgbClr val="C0000D"/>
      </a:hlink>
      <a:folHlink>
        <a:srgbClr val="75747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O (without logo and title)">
  <a:themeElements>
    <a:clrScheme name="TEO">
      <a:dk1>
        <a:srgbClr val="757477"/>
      </a:dk1>
      <a:lt1>
        <a:srgbClr val="FFFFFF"/>
      </a:lt1>
      <a:dk2>
        <a:srgbClr val="C0000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D"/>
      </a:hlink>
      <a:folHlink>
        <a:srgbClr val="75747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7793</TotalTime>
  <Words>728</Words>
  <Application>Microsoft Office PowerPoint</Application>
  <PresentationFormat>On-screen Show (4:3)</PresentationFormat>
  <Paragraphs>190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blank</vt:lpstr>
      <vt:lpstr>TEO (red)</vt:lpstr>
      <vt:lpstr>TEO (grey)</vt:lpstr>
      <vt:lpstr>TEO (without logo and title)</vt:lpstr>
      <vt:lpstr>Vaizdo stebėjimo Sprendimai</vt:lpstr>
      <vt:lpstr>Kodėl reikalingas vaizdo STEBĖJIMas?</vt:lpstr>
      <vt:lpstr>Naujos kartos daugiafunkcinės IP kameros</vt:lpstr>
      <vt:lpstr>Skiriamoji GEBA</vt:lpstr>
      <vt:lpstr>Skiriamosios gebos formatų lentelė</vt:lpstr>
      <vt:lpstr>Greitaeigės valdomos kameros</vt:lpstr>
      <vt:lpstr>Naujos kartos daugiafunkcinės IP kameros</vt:lpstr>
      <vt:lpstr>Slide 8</vt:lpstr>
      <vt:lpstr>KĄ GAUNA KLIENTAS?</vt:lpstr>
      <vt:lpstr>Slide 10</vt:lpstr>
      <vt:lpstr>Kodėl naudojame vaizdo analitiką?</vt:lpstr>
      <vt:lpstr>Kodėl naudojame vaizdo analitiką?</vt:lpstr>
      <vt:lpstr>Kur Talpinti analitiką?</vt:lpstr>
      <vt:lpstr>Analitikos privalumas</vt:lpstr>
      <vt:lpstr>Vaizdo įrašų analitikos pavyzdžiai</vt:lpstr>
      <vt:lpstr>gamintojai</vt:lpstr>
      <vt:lpstr>Slide 17</vt:lpstr>
      <vt:lpstr>Įdiegti TEO vaizdo stebėjimo sprendimai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Darius Žemys</dc:creator>
  <cp:lastModifiedBy>AndzejM</cp:lastModifiedBy>
  <cp:revision>214</cp:revision>
  <dcterms:created xsi:type="dcterms:W3CDTF">2012-03-11T19:20:13Z</dcterms:created>
  <dcterms:modified xsi:type="dcterms:W3CDTF">2013-12-10T07:41:23Z</dcterms:modified>
</cp:coreProperties>
</file>