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816" r:id="rId2"/>
  </p:sldMasterIdLst>
  <p:notesMasterIdLst>
    <p:notesMasterId r:id="rId17"/>
  </p:notesMasterIdLst>
  <p:handoutMasterIdLst>
    <p:handoutMasterId r:id="rId18"/>
  </p:handoutMasterIdLst>
  <p:sldIdLst>
    <p:sldId id="273" r:id="rId3"/>
    <p:sldId id="373" r:id="rId4"/>
    <p:sldId id="415" r:id="rId5"/>
    <p:sldId id="414" r:id="rId6"/>
    <p:sldId id="422" r:id="rId7"/>
    <p:sldId id="424" r:id="rId8"/>
    <p:sldId id="411" r:id="rId9"/>
    <p:sldId id="417" r:id="rId10"/>
    <p:sldId id="425" r:id="rId11"/>
    <p:sldId id="419" r:id="rId12"/>
    <p:sldId id="418" r:id="rId13"/>
    <p:sldId id="420" r:id="rId14"/>
    <p:sldId id="421" r:id="rId15"/>
    <p:sldId id="407" r:id="rId16"/>
  </p:sldIdLst>
  <p:sldSz cx="9144000" cy="6858000" type="screen4x3"/>
  <p:notesSz cx="6797675" cy="9982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3"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BCF0"/>
    <a:srgbClr val="FFE600"/>
    <a:srgbClr val="C7E2F9"/>
    <a:srgbClr val="0078B7"/>
    <a:srgbClr val="8CC6E0"/>
    <a:srgbClr val="F3F9FA"/>
    <a:srgbClr val="528FC6"/>
    <a:srgbClr val="CCFFFF"/>
    <a:srgbClr val="F0F0F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90" autoAdjust="0"/>
    <p:restoredTop sz="95964" autoAdjust="0"/>
  </p:normalViewPr>
  <p:slideViewPr>
    <p:cSldViewPr>
      <p:cViewPr>
        <p:scale>
          <a:sx n="80" d="100"/>
          <a:sy n="80" d="100"/>
        </p:scale>
        <p:origin x="-1266" y="-54"/>
      </p:cViewPr>
      <p:guideLst>
        <p:guide orient="horz" pos="799"/>
        <p:guide orient="horz" pos="210"/>
        <p:guide orient="horz" pos="981"/>
        <p:guide orient="horz" pos="3748"/>
        <p:guide orient="horz" pos="2160"/>
        <p:guide orient="horz" pos="3203"/>
        <p:guide pos="295"/>
        <p:guide pos="5511"/>
        <p:guide pos="2880"/>
        <p:guide pos="3923"/>
        <p:guide pos="2562"/>
        <p:guide pos="93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1" d="100"/>
          <a:sy n="81" d="100"/>
        </p:scale>
        <p:origin x="-3960" y="-84"/>
      </p:cViewPr>
      <p:guideLst>
        <p:guide orient="horz" pos="3144"/>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9669"/>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lt-LT"/>
          </a:p>
        </p:txBody>
      </p:sp>
      <p:sp>
        <p:nvSpPr>
          <p:cNvPr id="3" name="Date Placeholder 2"/>
          <p:cNvSpPr>
            <a:spLocks noGrp="1"/>
          </p:cNvSpPr>
          <p:nvPr>
            <p:ph type="dt" sz="quarter" idx="1"/>
          </p:nvPr>
        </p:nvSpPr>
        <p:spPr>
          <a:xfrm>
            <a:off x="3849688" y="0"/>
            <a:ext cx="2946400" cy="499669"/>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1B6637D7-DF1C-4577-ADB4-2CE65CCA9D02}" type="datetimeFigureOut">
              <a:rPr lang="lt-LT"/>
              <a:pPr>
                <a:defRPr/>
              </a:pPr>
              <a:t>2014.12.03</a:t>
            </a:fld>
            <a:endParaRPr lang="lt-LT" dirty="0"/>
          </a:p>
        </p:txBody>
      </p:sp>
      <p:sp>
        <p:nvSpPr>
          <p:cNvPr id="4" name="Footer Placeholder 3"/>
          <p:cNvSpPr>
            <a:spLocks noGrp="1"/>
          </p:cNvSpPr>
          <p:nvPr>
            <p:ph type="ftr" sz="quarter" idx="2"/>
          </p:nvPr>
        </p:nvSpPr>
        <p:spPr>
          <a:xfrm>
            <a:off x="0" y="9480936"/>
            <a:ext cx="2946400" cy="499668"/>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lt-LT" dirty="0"/>
          </a:p>
        </p:txBody>
      </p:sp>
      <p:sp>
        <p:nvSpPr>
          <p:cNvPr id="5" name="Slide Number Placeholder 4"/>
          <p:cNvSpPr>
            <a:spLocks noGrp="1"/>
          </p:cNvSpPr>
          <p:nvPr>
            <p:ph type="sldNum" sz="quarter" idx="3"/>
          </p:nvPr>
        </p:nvSpPr>
        <p:spPr>
          <a:xfrm>
            <a:off x="3849688" y="9480936"/>
            <a:ext cx="2946400" cy="499668"/>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6CE1F779-1132-4487-AA89-2B4D507BC90C}" type="slidenum">
              <a:rPr lang="lt-LT"/>
              <a:pPr>
                <a:defRPr/>
              </a:pPr>
              <a:t>‹#›</a:t>
            </a:fld>
            <a:endParaRPr lang="lt-LT" dirty="0"/>
          </a:p>
        </p:txBody>
      </p:sp>
    </p:spTree>
    <p:extLst>
      <p:ext uri="{BB962C8B-B14F-4D97-AF65-F5344CB8AC3E}">
        <p14:creationId xmlns:p14="http://schemas.microsoft.com/office/powerpoint/2010/main" val="3977023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46400" cy="499669"/>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lt-LT"/>
          </a:p>
        </p:txBody>
      </p:sp>
      <p:sp>
        <p:nvSpPr>
          <p:cNvPr id="3" name="Datos vietos rezervavimo ženklas 2"/>
          <p:cNvSpPr>
            <a:spLocks noGrp="1"/>
          </p:cNvSpPr>
          <p:nvPr>
            <p:ph type="dt" idx="1"/>
          </p:nvPr>
        </p:nvSpPr>
        <p:spPr>
          <a:xfrm>
            <a:off x="3849688" y="0"/>
            <a:ext cx="2946400" cy="499669"/>
          </a:xfrm>
          <a:prstGeom prst="rect">
            <a:avLst/>
          </a:prstGeom>
        </p:spPr>
        <p:txBody>
          <a:bodyPr vert="horz" lIns="91440" tIns="45720" rIns="91440" bIns="45720" rtlCol="0"/>
          <a:lstStyle>
            <a:lvl1pPr algn="r">
              <a:defRPr sz="1200">
                <a:latin typeface="Arial" charset="0"/>
                <a:cs typeface="Arial" charset="0"/>
              </a:defRPr>
            </a:lvl1pPr>
          </a:lstStyle>
          <a:p>
            <a:pPr>
              <a:defRPr/>
            </a:pPr>
            <a:fld id="{5CC0327E-D94D-4DE7-9044-6AC8077760BE}" type="datetimeFigureOut">
              <a:rPr lang="lt-LT"/>
              <a:pPr>
                <a:defRPr/>
              </a:pPr>
              <a:t>2014.12.03</a:t>
            </a:fld>
            <a:endParaRPr lang="lt-LT" dirty="0"/>
          </a:p>
        </p:txBody>
      </p:sp>
      <p:sp>
        <p:nvSpPr>
          <p:cNvPr id="4" name="Skaidrės vaizdo vietos rezervavimo ženklas 3"/>
          <p:cNvSpPr>
            <a:spLocks noGrp="1" noRot="1" noChangeAspect="1"/>
          </p:cNvSpPr>
          <p:nvPr>
            <p:ph type="sldImg" idx="2"/>
          </p:nvPr>
        </p:nvSpPr>
        <p:spPr>
          <a:xfrm>
            <a:off x="903288" y="749300"/>
            <a:ext cx="4991100" cy="3743325"/>
          </a:xfrm>
          <a:prstGeom prst="rect">
            <a:avLst/>
          </a:prstGeom>
          <a:noFill/>
          <a:ln w="12700">
            <a:solidFill>
              <a:prstClr val="black"/>
            </a:solidFill>
          </a:ln>
        </p:spPr>
        <p:txBody>
          <a:bodyPr vert="horz" lIns="91440" tIns="45720" rIns="91440" bIns="45720" rtlCol="0" anchor="ctr"/>
          <a:lstStyle/>
          <a:p>
            <a:pPr lvl="0"/>
            <a:endParaRPr lang="lt-LT" noProof="0" dirty="0" smtClean="0"/>
          </a:p>
        </p:txBody>
      </p:sp>
      <p:sp>
        <p:nvSpPr>
          <p:cNvPr id="5" name="Pastabų vietos rezervavimo ženklas 4"/>
          <p:cNvSpPr>
            <a:spLocks noGrp="1"/>
          </p:cNvSpPr>
          <p:nvPr>
            <p:ph type="body" sz="quarter" idx="3"/>
          </p:nvPr>
        </p:nvSpPr>
        <p:spPr>
          <a:xfrm>
            <a:off x="679450" y="4741266"/>
            <a:ext cx="5438775" cy="4492229"/>
          </a:xfrm>
          <a:prstGeom prst="rect">
            <a:avLst/>
          </a:prstGeom>
        </p:spPr>
        <p:txBody>
          <a:bodyPr vert="horz" lIns="91440" tIns="45720" rIns="91440" bIns="45720" rtlCol="0">
            <a:normAutofit/>
          </a:bodyPr>
          <a:lstStyle/>
          <a:p>
            <a:pPr lvl="0"/>
            <a:r>
              <a:rPr lang="lt-LT" noProof="0" smtClean="0"/>
              <a:t>Spustelėkite ruošinio teksto stiliams keisti</a:t>
            </a:r>
          </a:p>
          <a:p>
            <a:pPr lvl="1"/>
            <a:r>
              <a:rPr lang="lt-LT" noProof="0" smtClean="0"/>
              <a:t>Antras lygmuo</a:t>
            </a:r>
          </a:p>
          <a:p>
            <a:pPr lvl="2"/>
            <a:r>
              <a:rPr lang="lt-LT" noProof="0" smtClean="0"/>
              <a:t>Trečias lygmuo</a:t>
            </a:r>
          </a:p>
          <a:p>
            <a:pPr lvl="3"/>
            <a:r>
              <a:rPr lang="lt-LT" noProof="0" smtClean="0"/>
              <a:t>Ketvirtas lygmuo</a:t>
            </a:r>
          </a:p>
          <a:p>
            <a:pPr lvl="4"/>
            <a:r>
              <a:rPr lang="lt-LT" noProof="0" smtClean="0"/>
              <a:t>Penktas lygmuo</a:t>
            </a:r>
          </a:p>
        </p:txBody>
      </p:sp>
      <p:sp>
        <p:nvSpPr>
          <p:cNvPr id="6" name="Poraštės vietos rezervavimo ženklas 5"/>
          <p:cNvSpPr>
            <a:spLocks noGrp="1"/>
          </p:cNvSpPr>
          <p:nvPr>
            <p:ph type="ftr" sz="quarter" idx="4"/>
          </p:nvPr>
        </p:nvSpPr>
        <p:spPr>
          <a:xfrm>
            <a:off x="0" y="9480936"/>
            <a:ext cx="2946400" cy="499668"/>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lt-LT"/>
          </a:p>
        </p:txBody>
      </p:sp>
      <p:sp>
        <p:nvSpPr>
          <p:cNvPr id="7" name="Skaidrės numerio vietos rezervavimo ženklas 6"/>
          <p:cNvSpPr>
            <a:spLocks noGrp="1"/>
          </p:cNvSpPr>
          <p:nvPr>
            <p:ph type="sldNum" sz="quarter" idx="5"/>
          </p:nvPr>
        </p:nvSpPr>
        <p:spPr>
          <a:xfrm>
            <a:off x="3849688" y="9480936"/>
            <a:ext cx="2946400" cy="499668"/>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C220BCEA-8D02-4838-921B-E3CBAD8D99F8}" type="slidenum">
              <a:rPr lang="lt-LT"/>
              <a:pPr>
                <a:defRPr/>
              </a:pPr>
              <a:t>‹#›</a:t>
            </a:fld>
            <a:endParaRPr lang="lt-LT" dirty="0"/>
          </a:p>
        </p:txBody>
      </p:sp>
    </p:spTree>
    <p:extLst>
      <p:ext uri="{BB962C8B-B14F-4D97-AF65-F5344CB8AC3E}">
        <p14:creationId xmlns:p14="http://schemas.microsoft.com/office/powerpoint/2010/main" val="25423437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lt-LT" dirty="0"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CC0E9B-4F84-46AA-A148-34F48C74B1E9}" type="slidenum">
              <a:rPr lang="lt-LT" smtClean="0"/>
              <a:pPr/>
              <a:t>1</a:t>
            </a:fld>
            <a:endParaRPr lang="lt-LT"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lt-LT" dirty="0"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9CDD65-E126-48C3-AB43-C2833B23B25D}" type="slidenum">
              <a:rPr lang="lt-LT" smtClean="0"/>
              <a:pPr/>
              <a:t>11</a:t>
            </a:fld>
            <a:endParaRPr lang="lt-LT"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lt-LT" dirty="0"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9CDD65-E126-48C3-AB43-C2833B23B25D}" type="slidenum">
              <a:rPr lang="lt-LT" smtClean="0"/>
              <a:pPr/>
              <a:t>12</a:t>
            </a:fld>
            <a:endParaRPr lang="lt-LT"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lt-LT" dirty="0"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9CDD65-E126-48C3-AB43-C2833B23B25D}" type="slidenum">
              <a:rPr lang="lt-LT" smtClean="0"/>
              <a:pPr/>
              <a:t>13</a:t>
            </a:fld>
            <a:endParaRPr lang="lt-LT"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lt-LT" dirty="0"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9CDD65-E126-48C3-AB43-C2833B23B25D}" type="slidenum">
              <a:rPr lang="lt-LT" smtClean="0"/>
              <a:pPr/>
              <a:t>2</a:t>
            </a:fld>
            <a:endParaRPr lang="lt-LT"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lt-LT" dirty="0"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9CDD65-E126-48C3-AB43-C2833B23B25D}" type="slidenum">
              <a:rPr lang="lt-LT" smtClean="0"/>
              <a:pPr/>
              <a:t>3</a:t>
            </a:fld>
            <a:endParaRPr lang="lt-LT"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lt-LT" dirty="0"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9CDD65-E126-48C3-AB43-C2833B23B25D}" type="slidenum">
              <a:rPr lang="lt-LT" smtClean="0"/>
              <a:pPr/>
              <a:t>4</a:t>
            </a:fld>
            <a:endParaRPr lang="lt-LT"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lt-LT" dirty="0"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9CDD65-E126-48C3-AB43-C2833B23B25D}" type="slidenum">
              <a:rPr lang="lt-LT" smtClean="0"/>
              <a:pPr/>
              <a:t>5</a:t>
            </a:fld>
            <a:endParaRPr lang="lt-LT"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lt-LT" dirty="0"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9CDD65-E126-48C3-AB43-C2833B23B25D}" type="slidenum">
              <a:rPr lang="lt-LT" smtClean="0"/>
              <a:pPr/>
              <a:t>6</a:t>
            </a:fld>
            <a:endParaRPr lang="lt-LT"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lt-LT" dirty="0"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9CDD65-E126-48C3-AB43-C2833B23B25D}" type="slidenum">
              <a:rPr lang="lt-LT" smtClean="0"/>
              <a:pPr/>
              <a:t>8</a:t>
            </a:fld>
            <a:endParaRPr lang="lt-LT"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lt-LT" dirty="0"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9CDD65-E126-48C3-AB43-C2833B23B25D}" type="slidenum">
              <a:rPr lang="lt-LT" smtClean="0"/>
              <a:pPr/>
              <a:t>9</a:t>
            </a:fld>
            <a:endParaRPr lang="lt-LT"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lt-LT" dirty="0"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9CDD65-E126-48C3-AB43-C2833B23B25D}" type="slidenum">
              <a:rPr lang="lt-LT" smtClean="0"/>
              <a:pPr/>
              <a:t>10</a:t>
            </a:fld>
            <a:endParaRPr lang="lt-LT"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Pavadinimo skaidrė">
    <p:spTree>
      <p:nvGrpSpPr>
        <p:cNvPr id="1" name=""/>
        <p:cNvGrpSpPr/>
        <p:nvPr/>
      </p:nvGrpSpPr>
      <p:grpSpPr>
        <a:xfrm>
          <a:off x="0" y="0"/>
          <a:ext cx="0" cy="0"/>
          <a:chOff x="0" y="0"/>
          <a:chExt cx="0" cy="0"/>
        </a:xfrm>
      </p:grpSpPr>
      <p:sp>
        <p:nvSpPr>
          <p:cNvPr id="3" name="Rectangle 4"/>
          <p:cNvSpPr txBox="1">
            <a:spLocks noChangeArrowheads="1"/>
          </p:cNvSpPr>
          <p:nvPr/>
        </p:nvSpPr>
        <p:spPr bwMode="auto">
          <a:xfrm>
            <a:off x="3203575" y="2997200"/>
            <a:ext cx="5472113" cy="719138"/>
          </a:xfrm>
          <a:prstGeom prst="rect">
            <a:avLst/>
          </a:prstGeom>
          <a:noFill/>
          <a:ln w="9525">
            <a:noFill/>
            <a:miter lim="800000"/>
            <a:headEnd/>
            <a:tailEnd/>
          </a:ln>
          <a:effectLst/>
        </p:spPr>
        <p:txBody>
          <a:bodyPr anchor="ctr"/>
          <a:lstStyle/>
          <a:p>
            <a:pPr>
              <a:defRPr/>
            </a:pPr>
            <a:r>
              <a:rPr lang="lt-LT" sz="2400" b="1" kern="0" dirty="0">
                <a:solidFill>
                  <a:srgbClr val="58585A"/>
                </a:solidFill>
                <a:latin typeface="+mj-lt"/>
                <a:ea typeface="+mj-ea"/>
                <a:cs typeface="+mj-cs"/>
              </a:rPr>
              <a:t> </a:t>
            </a:r>
            <a:br>
              <a:rPr lang="lt-LT" sz="2400" b="1" kern="0" dirty="0">
                <a:solidFill>
                  <a:srgbClr val="58585A"/>
                </a:solidFill>
                <a:latin typeface="+mj-lt"/>
                <a:ea typeface="+mj-ea"/>
                <a:cs typeface="+mj-cs"/>
              </a:rPr>
            </a:br>
            <a:r>
              <a:rPr lang="lt-LT" sz="2400" b="1" kern="0" dirty="0">
                <a:solidFill>
                  <a:srgbClr val="58585A"/>
                </a:solidFill>
                <a:latin typeface="+mj-lt"/>
                <a:ea typeface="+mj-ea"/>
                <a:cs typeface="+mj-cs"/>
              </a:rPr>
              <a:t> </a:t>
            </a:r>
            <a:r>
              <a:rPr lang="lt-LT" sz="2400" b="1" kern="0" dirty="0">
                <a:solidFill>
                  <a:srgbClr val="00A0DC"/>
                </a:solidFill>
                <a:latin typeface="+mj-lt"/>
                <a:ea typeface="+mj-ea"/>
                <a:cs typeface="+mj-cs"/>
              </a:rPr>
              <a:t>  </a:t>
            </a:r>
            <a:endParaRPr lang="en-US" sz="2400" b="1" kern="0" dirty="0">
              <a:solidFill>
                <a:srgbClr val="00A0DC"/>
              </a:solidFill>
              <a:latin typeface="+mj-lt"/>
              <a:ea typeface="+mj-ea"/>
              <a:cs typeface="+mj-cs"/>
            </a:endParaRPr>
          </a:p>
        </p:txBody>
      </p:sp>
      <p:sp>
        <p:nvSpPr>
          <p:cNvPr id="4" name="Rectangle 6"/>
          <p:cNvSpPr>
            <a:spLocks noChangeArrowheads="1"/>
          </p:cNvSpPr>
          <p:nvPr/>
        </p:nvSpPr>
        <p:spPr bwMode="auto">
          <a:xfrm>
            <a:off x="3203575" y="3933825"/>
            <a:ext cx="1008063" cy="207963"/>
          </a:xfrm>
          <a:prstGeom prst="rect">
            <a:avLst/>
          </a:prstGeom>
          <a:noFill/>
          <a:ln w="9525">
            <a:noFill/>
            <a:miter lim="800000"/>
            <a:headEnd/>
            <a:tailEnd/>
          </a:ln>
          <a:effectLst/>
        </p:spPr>
        <p:txBody>
          <a:bodyPr anchor="ctr"/>
          <a:lstStyle/>
          <a:p>
            <a:pPr>
              <a:defRPr/>
            </a:pPr>
            <a:r>
              <a:rPr lang="lt-LT" sz="1200" dirty="0">
                <a:solidFill>
                  <a:srgbClr val="58585A"/>
                </a:solidFill>
                <a:latin typeface="Arial" pitchFamily="34" charset="0"/>
                <a:cs typeface="Arial" pitchFamily="34" charset="0"/>
              </a:rPr>
              <a:t>  </a:t>
            </a:r>
            <a:endParaRPr lang="en-US" sz="1200" dirty="0">
              <a:solidFill>
                <a:srgbClr val="58585A"/>
              </a:solidFill>
              <a:latin typeface="Arial" pitchFamily="34" charset="0"/>
              <a:cs typeface="Arial"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pic>
        <p:nvPicPr>
          <p:cNvPr id="5" name="Picture 16" descr="REER"/>
          <p:cNvPicPr>
            <a:picLocks noChangeAspect="1" noChangeArrowheads="1"/>
          </p:cNvPicPr>
          <p:nvPr/>
        </p:nvPicPr>
        <p:blipFill>
          <a:blip r:embed="rId2" cstate="print"/>
          <a:srcRect/>
          <a:stretch>
            <a:fillRect/>
          </a:stretch>
        </p:blipFill>
        <p:spPr bwMode="auto">
          <a:xfrm>
            <a:off x="684213" y="6165850"/>
            <a:ext cx="1584325" cy="569913"/>
          </a:xfrm>
          <a:prstGeom prst="rect">
            <a:avLst/>
          </a:prstGeom>
          <a:noFill/>
          <a:ln w="9525">
            <a:noFill/>
            <a:miter lim="800000"/>
            <a:headEnd/>
            <a:tailEnd/>
          </a:ln>
        </p:spPr>
      </p:pic>
      <p:sp>
        <p:nvSpPr>
          <p:cNvPr id="6" name="Line 16"/>
          <p:cNvSpPr>
            <a:spLocks noChangeShapeType="1"/>
          </p:cNvSpPr>
          <p:nvPr/>
        </p:nvSpPr>
        <p:spPr bwMode="auto">
          <a:xfrm>
            <a:off x="323850" y="6021388"/>
            <a:ext cx="8426450" cy="0"/>
          </a:xfrm>
          <a:prstGeom prst="line">
            <a:avLst/>
          </a:prstGeom>
          <a:noFill/>
          <a:ln w="12700">
            <a:solidFill>
              <a:srgbClr val="00A0DC"/>
            </a:solidFill>
            <a:round/>
            <a:headEnd/>
            <a:tailEnd/>
          </a:ln>
          <a:effectLst/>
        </p:spPr>
        <p:txBody>
          <a:bodyPr/>
          <a:lstStyle/>
          <a:p>
            <a:pPr>
              <a:defRPr/>
            </a:pPr>
            <a:endParaRPr lang="lt-LT" dirty="0">
              <a:latin typeface="Arial" pitchFamily="34" charset="0"/>
              <a:cs typeface="Arial" pitchFamily="34" charset="0"/>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lt-LT" smtClean="0"/>
              <a:t>Spustelėkite, jei norite keisite ruoš. pav. stilių</a:t>
            </a:r>
            <a:endParaRPr lang="lt-L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lt-LT" noProof="0" dirty="0" smtClean="0"/>
              <a:t>Spustelėkite piktogramą, jei norite įtraukti paveikslėlį</a:t>
            </a:r>
            <a:endParaRPr lang="lt-LT"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A3317E69-D9A4-44CD-B51E-F490A6F2C3C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pic>
        <p:nvPicPr>
          <p:cNvPr id="4" name="Picture 16" descr="REER"/>
          <p:cNvPicPr>
            <a:picLocks noChangeAspect="1" noChangeArrowheads="1"/>
          </p:cNvPicPr>
          <p:nvPr/>
        </p:nvPicPr>
        <p:blipFill>
          <a:blip r:embed="rId2" cstate="print"/>
          <a:srcRect/>
          <a:stretch>
            <a:fillRect/>
          </a:stretch>
        </p:blipFill>
        <p:spPr bwMode="auto">
          <a:xfrm>
            <a:off x="684213" y="6165850"/>
            <a:ext cx="1584325" cy="569913"/>
          </a:xfrm>
          <a:prstGeom prst="rect">
            <a:avLst/>
          </a:prstGeom>
          <a:noFill/>
          <a:ln w="9525">
            <a:noFill/>
            <a:miter lim="800000"/>
            <a:headEnd/>
            <a:tailEnd/>
          </a:ln>
        </p:spPr>
      </p:pic>
      <p:sp>
        <p:nvSpPr>
          <p:cNvPr id="5" name="Line 16"/>
          <p:cNvSpPr>
            <a:spLocks noChangeShapeType="1"/>
          </p:cNvSpPr>
          <p:nvPr/>
        </p:nvSpPr>
        <p:spPr bwMode="auto">
          <a:xfrm>
            <a:off x="323850" y="6021388"/>
            <a:ext cx="8426450" cy="0"/>
          </a:xfrm>
          <a:prstGeom prst="line">
            <a:avLst/>
          </a:prstGeom>
          <a:noFill/>
          <a:ln w="12700">
            <a:solidFill>
              <a:srgbClr val="00A0DC"/>
            </a:solidFill>
            <a:round/>
            <a:headEnd/>
            <a:tailEnd/>
          </a:ln>
          <a:effectLst/>
        </p:spPr>
        <p:txBody>
          <a:bodyPr/>
          <a:lstStyle/>
          <a:p>
            <a:pPr>
              <a:defRPr/>
            </a:pPr>
            <a:endParaRPr lang="lt-LT" dirty="0">
              <a:latin typeface="Arial" pitchFamily="34" charset="0"/>
              <a:cs typeface="Arial" pitchFamily="34" charset="0"/>
            </a:endParaRPr>
          </a:p>
        </p:txBody>
      </p:sp>
      <p:sp>
        <p:nvSpPr>
          <p:cNvPr id="2" name="Title 1"/>
          <p:cNvSpPr>
            <a:spLocks noGrp="1"/>
          </p:cNvSpPr>
          <p:nvPr>
            <p:ph type="title"/>
          </p:nvPr>
        </p:nvSpPr>
        <p:spPr/>
        <p:txBody>
          <a:bodyPr/>
          <a:lstStyle/>
          <a:p>
            <a:r>
              <a:rPr lang="lt-LT" smtClean="0"/>
              <a:t>Spustelėkite, jei norite keisite ruoš. pav. stilių</a:t>
            </a:r>
            <a:endParaRPr lang="lt-LT"/>
          </a:p>
        </p:txBody>
      </p:sp>
      <p:sp>
        <p:nvSpPr>
          <p:cNvPr id="3" name="Vertical Text Placeholder 2"/>
          <p:cNvSpPr>
            <a:spLocks noGrp="1"/>
          </p:cNvSpPr>
          <p:nvPr>
            <p:ph type="body" orient="vert" idx="1"/>
          </p:nvPr>
        </p:nvSpPr>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017393F0-891F-419A-8A8B-50B03E719FE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pic>
        <p:nvPicPr>
          <p:cNvPr id="4" name="Picture 16" descr="REER"/>
          <p:cNvPicPr>
            <a:picLocks noChangeAspect="1" noChangeArrowheads="1"/>
          </p:cNvPicPr>
          <p:nvPr/>
        </p:nvPicPr>
        <p:blipFill>
          <a:blip r:embed="rId2" cstate="print"/>
          <a:srcRect/>
          <a:stretch>
            <a:fillRect/>
          </a:stretch>
        </p:blipFill>
        <p:spPr bwMode="auto">
          <a:xfrm>
            <a:off x="684213" y="6165850"/>
            <a:ext cx="1584325" cy="569913"/>
          </a:xfrm>
          <a:prstGeom prst="rect">
            <a:avLst/>
          </a:prstGeom>
          <a:noFill/>
          <a:ln w="9525">
            <a:noFill/>
            <a:miter lim="800000"/>
            <a:headEnd/>
            <a:tailEnd/>
          </a:ln>
        </p:spPr>
      </p:pic>
      <p:sp>
        <p:nvSpPr>
          <p:cNvPr id="5" name="Line 16"/>
          <p:cNvSpPr>
            <a:spLocks noChangeShapeType="1"/>
          </p:cNvSpPr>
          <p:nvPr/>
        </p:nvSpPr>
        <p:spPr bwMode="auto">
          <a:xfrm>
            <a:off x="323850" y="6021388"/>
            <a:ext cx="8426450" cy="0"/>
          </a:xfrm>
          <a:prstGeom prst="line">
            <a:avLst/>
          </a:prstGeom>
          <a:noFill/>
          <a:ln w="12700">
            <a:solidFill>
              <a:srgbClr val="00A0DC"/>
            </a:solidFill>
            <a:round/>
            <a:headEnd/>
            <a:tailEnd/>
          </a:ln>
          <a:effectLst/>
        </p:spPr>
        <p:txBody>
          <a:bodyPr/>
          <a:lstStyle/>
          <a:p>
            <a:pPr>
              <a:defRPr/>
            </a:pPr>
            <a:endParaRPr lang="lt-LT" dirty="0">
              <a:latin typeface="Arial" pitchFamily="34" charset="0"/>
              <a:cs typeface="Arial" pitchFamily="34" charset="0"/>
            </a:endParaRPr>
          </a:p>
        </p:txBody>
      </p:sp>
      <p:sp>
        <p:nvSpPr>
          <p:cNvPr id="2" name="Vertical Title 1"/>
          <p:cNvSpPr>
            <a:spLocks noGrp="1"/>
          </p:cNvSpPr>
          <p:nvPr>
            <p:ph type="title" orient="vert"/>
          </p:nvPr>
        </p:nvSpPr>
        <p:spPr>
          <a:xfrm>
            <a:off x="6629400" y="274638"/>
            <a:ext cx="2057400" cy="5851525"/>
          </a:xfrm>
        </p:spPr>
        <p:txBody>
          <a:bodyPr vert="eaVert"/>
          <a:lstStyle/>
          <a:p>
            <a:r>
              <a:rPr lang="lt-LT" smtClean="0"/>
              <a:t>Spustelėkite, jei norite keisite ruoš. pav. stilių</a:t>
            </a:r>
            <a:endParaRPr lang="lt-L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CEE4CAAF-21B1-4671-9F41-B5AF02D123CC}"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t-L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t-LT"/>
          </a:p>
        </p:txBody>
      </p:sp>
      <p:sp>
        <p:nvSpPr>
          <p:cNvPr id="4" name="Date Placeholder 3"/>
          <p:cNvSpPr>
            <a:spLocks noGrp="1"/>
          </p:cNvSpPr>
          <p:nvPr>
            <p:ph type="dt" sz="half" idx="10"/>
          </p:nvPr>
        </p:nvSpPr>
        <p:spPr/>
        <p:txBody>
          <a:bodyPr/>
          <a:lstStyle/>
          <a:p>
            <a:fld id="{9C106EB8-FD20-435D-B70A-CD9C901C8278}" type="datetimeFigureOut">
              <a:rPr lang="lt-LT" smtClean="0"/>
              <a:t>2014.12.03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3F2709C1-A9C6-42F1-B07B-DDCF79CAAE9F}" type="slidenum">
              <a:rPr lang="lt-LT" smtClean="0"/>
              <a:t>‹#›</a:t>
            </a:fld>
            <a:endParaRPr lang="lt-LT"/>
          </a:p>
        </p:txBody>
      </p:sp>
      <p:pic>
        <p:nvPicPr>
          <p:cNvPr id="1028" name="Picture 4" descr="C:\Users\elenas\Desktop\Untitled-4.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5970588"/>
            <a:ext cx="9144001" cy="887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2575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9C106EB8-FD20-435D-B70A-CD9C901C8278}" type="datetimeFigureOut">
              <a:rPr lang="lt-LT" smtClean="0"/>
              <a:t>2014.12.03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3F2709C1-A9C6-42F1-B07B-DDCF79CAAE9F}" type="slidenum">
              <a:rPr lang="lt-LT" smtClean="0"/>
              <a:t>‹#›</a:t>
            </a:fld>
            <a:endParaRPr lang="lt-LT"/>
          </a:p>
        </p:txBody>
      </p:sp>
      <p:pic>
        <p:nvPicPr>
          <p:cNvPr id="7" name="Picture 4" descr="C:\Users\elenas\Desktop\Untitled-4.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5970588"/>
            <a:ext cx="9144001" cy="887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89983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t-L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106EB8-FD20-435D-B70A-CD9C901C8278}" type="datetimeFigureOut">
              <a:rPr lang="lt-LT" smtClean="0"/>
              <a:t>2014.12.03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3F2709C1-A9C6-42F1-B07B-DDCF79CAAE9F}" type="slidenum">
              <a:rPr lang="lt-LT" smtClean="0"/>
              <a:t>‹#›</a:t>
            </a:fld>
            <a:endParaRPr lang="lt-LT"/>
          </a:p>
        </p:txBody>
      </p:sp>
      <p:pic>
        <p:nvPicPr>
          <p:cNvPr id="7" name="Picture 4" descr="C:\Users\elenas\Desktop\Untitled-4.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5970588"/>
            <a:ext cx="9144001" cy="887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58833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Date Placeholder 4"/>
          <p:cNvSpPr>
            <a:spLocks noGrp="1"/>
          </p:cNvSpPr>
          <p:nvPr>
            <p:ph type="dt" sz="half" idx="10"/>
          </p:nvPr>
        </p:nvSpPr>
        <p:spPr/>
        <p:txBody>
          <a:bodyPr/>
          <a:lstStyle/>
          <a:p>
            <a:fld id="{9C106EB8-FD20-435D-B70A-CD9C901C8278}" type="datetimeFigureOut">
              <a:rPr lang="lt-LT" smtClean="0"/>
              <a:t>2014.12.03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3F2709C1-A9C6-42F1-B07B-DDCF79CAAE9F}" type="slidenum">
              <a:rPr lang="lt-LT" smtClean="0"/>
              <a:t>‹#›</a:t>
            </a:fld>
            <a:endParaRPr lang="lt-LT"/>
          </a:p>
        </p:txBody>
      </p:sp>
      <p:pic>
        <p:nvPicPr>
          <p:cNvPr id="8" name="Picture 4" descr="C:\Users\elenas\Desktop\Untitled-4.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5970588"/>
            <a:ext cx="9144001" cy="887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37042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t-L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7" name="Date Placeholder 6"/>
          <p:cNvSpPr>
            <a:spLocks noGrp="1"/>
          </p:cNvSpPr>
          <p:nvPr>
            <p:ph type="dt" sz="half" idx="10"/>
          </p:nvPr>
        </p:nvSpPr>
        <p:spPr/>
        <p:txBody>
          <a:bodyPr/>
          <a:lstStyle/>
          <a:p>
            <a:fld id="{9C106EB8-FD20-435D-B70A-CD9C901C8278}" type="datetimeFigureOut">
              <a:rPr lang="lt-LT" smtClean="0"/>
              <a:t>2014.12.03</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3F2709C1-A9C6-42F1-B07B-DDCF79CAAE9F}" type="slidenum">
              <a:rPr lang="lt-LT" smtClean="0"/>
              <a:t>‹#›</a:t>
            </a:fld>
            <a:endParaRPr lang="lt-LT"/>
          </a:p>
        </p:txBody>
      </p:sp>
      <p:pic>
        <p:nvPicPr>
          <p:cNvPr id="10" name="Picture 4" descr="C:\Users\elenas\Desktop\Untitled-4.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5970588"/>
            <a:ext cx="9144001" cy="887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55476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Date Placeholder 2"/>
          <p:cNvSpPr>
            <a:spLocks noGrp="1"/>
          </p:cNvSpPr>
          <p:nvPr>
            <p:ph type="dt" sz="half" idx="10"/>
          </p:nvPr>
        </p:nvSpPr>
        <p:spPr/>
        <p:txBody>
          <a:bodyPr/>
          <a:lstStyle/>
          <a:p>
            <a:fld id="{9C106EB8-FD20-435D-B70A-CD9C901C8278}" type="datetimeFigureOut">
              <a:rPr lang="lt-LT" smtClean="0"/>
              <a:t>2014.12.03</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3F2709C1-A9C6-42F1-B07B-DDCF79CAAE9F}" type="slidenum">
              <a:rPr lang="lt-LT" smtClean="0"/>
              <a:t>‹#›</a:t>
            </a:fld>
            <a:endParaRPr lang="lt-LT"/>
          </a:p>
        </p:txBody>
      </p:sp>
      <p:pic>
        <p:nvPicPr>
          <p:cNvPr id="6" name="Picture 4" descr="C:\Users\elenas\Desktop\Untitled-4.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5970588"/>
            <a:ext cx="9144001" cy="887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79518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106EB8-FD20-435D-B70A-CD9C901C8278}" type="datetimeFigureOut">
              <a:rPr lang="lt-LT" smtClean="0"/>
              <a:t>2014.12.03</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3F2709C1-A9C6-42F1-B07B-DDCF79CAAE9F}" type="slidenum">
              <a:rPr lang="lt-LT" smtClean="0"/>
              <a:t>‹#›</a:t>
            </a:fld>
            <a:endParaRPr lang="lt-LT"/>
          </a:p>
        </p:txBody>
      </p:sp>
      <p:pic>
        <p:nvPicPr>
          <p:cNvPr id="5" name="Picture 4" descr="C:\Users\elenas\Desktop\Untitled-4.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5970588"/>
            <a:ext cx="9144001" cy="887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9342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Date Placeholder 2"/>
          <p:cNvSpPr>
            <a:spLocks noGrp="1"/>
          </p:cNvSpPr>
          <p:nvPr>
            <p:ph type="dt" sz="half" idx="10"/>
          </p:nvPr>
        </p:nvSpPr>
        <p:spPr>
          <a:xfrm>
            <a:off x="457200" y="6381328"/>
            <a:ext cx="2133600" cy="476250"/>
          </a:xfrm>
        </p:spPr>
        <p:txBody>
          <a:bodyPr/>
          <a:lstStyle>
            <a:lvl1pPr>
              <a:defRPr>
                <a:solidFill>
                  <a:schemeClr val="bg1"/>
                </a:solidFill>
              </a:defRPr>
            </a:lvl1pPr>
          </a:lstStyle>
          <a:p>
            <a:pPr>
              <a:defRPr/>
            </a:pPr>
            <a:r>
              <a:rPr lang="lt-LT" dirty="0" smtClean="0"/>
              <a:t>2013</a:t>
            </a:r>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B3BE75D-0A3E-414E-867A-EAB9AC86B4A6}" type="slidenum">
              <a:rPr lang="en-US" smtClean="0"/>
              <a:pPr>
                <a:defRPr/>
              </a:pPr>
              <a:t>‹#›</a:t>
            </a:fld>
            <a:endParaRPr lang="en-US" dirty="0"/>
          </a:p>
        </p:txBody>
      </p:sp>
    </p:spTree>
    <p:extLst>
      <p:ext uri="{BB962C8B-B14F-4D97-AF65-F5344CB8AC3E}">
        <p14:creationId xmlns:p14="http://schemas.microsoft.com/office/powerpoint/2010/main" val="35511779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t-L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106EB8-FD20-435D-B70A-CD9C901C8278}" type="datetimeFigureOut">
              <a:rPr lang="lt-LT" smtClean="0"/>
              <a:t>2014.12.03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3F2709C1-A9C6-42F1-B07B-DDCF79CAAE9F}" type="slidenum">
              <a:rPr lang="lt-LT" smtClean="0"/>
              <a:t>‹#›</a:t>
            </a:fld>
            <a:endParaRPr lang="lt-LT"/>
          </a:p>
        </p:txBody>
      </p:sp>
      <p:pic>
        <p:nvPicPr>
          <p:cNvPr id="8" name="Picture 4" descr="C:\Users\elenas\Desktop\Untitled-4.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5970588"/>
            <a:ext cx="9144001" cy="887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23637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t-L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106EB8-FD20-435D-B70A-CD9C901C8278}" type="datetimeFigureOut">
              <a:rPr lang="lt-LT" smtClean="0"/>
              <a:t>2014.12.03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3F2709C1-A9C6-42F1-B07B-DDCF79CAAE9F}" type="slidenum">
              <a:rPr lang="lt-LT" smtClean="0"/>
              <a:t>‹#›</a:t>
            </a:fld>
            <a:endParaRPr lang="lt-LT"/>
          </a:p>
        </p:txBody>
      </p:sp>
      <p:pic>
        <p:nvPicPr>
          <p:cNvPr id="8" name="Picture 4" descr="C:\Users\elenas\Desktop\Untitled-4.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5970588"/>
            <a:ext cx="9144001" cy="887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33602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9C106EB8-FD20-435D-B70A-CD9C901C8278}" type="datetimeFigureOut">
              <a:rPr lang="lt-LT" smtClean="0"/>
              <a:t>2014.12.03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3F2709C1-A9C6-42F1-B07B-DDCF79CAAE9F}" type="slidenum">
              <a:rPr lang="lt-LT" smtClean="0"/>
              <a:t>‹#›</a:t>
            </a:fld>
            <a:endParaRPr lang="lt-LT"/>
          </a:p>
        </p:txBody>
      </p:sp>
      <p:pic>
        <p:nvPicPr>
          <p:cNvPr id="7" name="Picture 4" descr="C:\Users\elenas\Desktop\Untitled-4.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5970588"/>
            <a:ext cx="9144001" cy="887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24231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t-L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9C106EB8-FD20-435D-B70A-CD9C901C8278}" type="datetimeFigureOut">
              <a:rPr lang="lt-LT" smtClean="0"/>
              <a:t>2014.12.03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3F2709C1-A9C6-42F1-B07B-DDCF79CAAE9F}" type="slidenum">
              <a:rPr lang="lt-LT" smtClean="0"/>
              <a:t>‹#›</a:t>
            </a:fld>
            <a:endParaRPr lang="lt-LT"/>
          </a:p>
        </p:txBody>
      </p:sp>
      <p:pic>
        <p:nvPicPr>
          <p:cNvPr id="7" name="Picture 4" descr="C:\Users\elenas\Desktop\Untitled-4.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5970588"/>
            <a:ext cx="9144001" cy="887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0575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vadinimas ir turinys">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kcijos antraštė">
    <p:spTree>
      <p:nvGrpSpPr>
        <p:cNvPr id="1" name=""/>
        <p:cNvGrpSpPr/>
        <p:nvPr/>
      </p:nvGrpSpPr>
      <p:grpSpPr>
        <a:xfrm>
          <a:off x="0" y="0"/>
          <a:ext cx="0" cy="0"/>
          <a:chOff x="0" y="0"/>
          <a:chExt cx="0" cy="0"/>
        </a:xfrm>
      </p:grpSpPr>
      <p:pic>
        <p:nvPicPr>
          <p:cNvPr id="4" name="Picture 16" descr="REER"/>
          <p:cNvPicPr>
            <a:picLocks noChangeAspect="1" noChangeArrowheads="1"/>
          </p:cNvPicPr>
          <p:nvPr/>
        </p:nvPicPr>
        <p:blipFill>
          <a:blip r:embed="rId2" cstate="print"/>
          <a:srcRect/>
          <a:stretch>
            <a:fillRect/>
          </a:stretch>
        </p:blipFill>
        <p:spPr bwMode="auto">
          <a:xfrm>
            <a:off x="684213" y="6165850"/>
            <a:ext cx="1584325" cy="569913"/>
          </a:xfrm>
          <a:prstGeom prst="rect">
            <a:avLst/>
          </a:prstGeom>
          <a:noFill/>
          <a:ln w="9525">
            <a:noFill/>
            <a:miter lim="800000"/>
            <a:headEnd/>
            <a:tailEnd/>
          </a:ln>
        </p:spPr>
      </p:pic>
      <p:sp>
        <p:nvSpPr>
          <p:cNvPr id="5" name="Line 16"/>
          <p:cNvSpPr>
            <a:spLocks noChangeShapeType="1"/>
          </p:cNvSpPr>
          <p:nvPr/>
        </p:nvSpPr>
        <p:spPr bwMode="auto">
          <a:xfrm>
            <a:off x="323850" y="6021388"/>
            <a:ext cx="8426450" cy="0"/>
          </a:xfrm>
          <a:prstGeom prst="line">
            <a:avLst/>
          </a:prstGeom>
          <a:noFill/>
          <a:ln w="12700">
            <a:solidFill>
              <a:srgbClr val="00A0DC"/>
            </a:solidFill>
            <a:round/>
            <a:headEnd/>
            <a:tailEnd/>
          </a:ln>
          <a:effectLst/>
        </p:spPr>
        <p:txBody>
          <a:bodyPr/>
          <a:lstStyle/>
          <a:p>
            <a:pPr>
              <a:defRPr/>
            </a:pPr>
            <a:endParaRPr lang="lt-LT" dirty="0">
              <a:latin typeface="Arial" pitchFamily="34" charset="0"/>
              <a:cs typeface="Arial" pitchFamily="34" charset="0"/>
            </a:endParaRPr>
          </a:p>
        </p:txBody>
      </p:sp>
      <p:pic>
        <p:nvPicPr>
          <p:cNvPr id="6" name="Picture 17" descr="e"/>
          <p:cNvPicPr>
            <a:picLocks noChangeAspect="1" noChangeArrowheads="1"/>
          </p:cNvPicPr>
          <p:nvPr/>
        </p:nvPicPr>
        <p:blipFill>
          <a:blip r:embed="rId3" cstate="print"/>
          <a:srcRect/>
          <a:stretch>
            <a:fillRect/>
          </a:stretch>
        </p:blipFill>
        <p:spPr bwMode="auto">
          <a:xfrm>
            <a:off x="5616575" y="620713"/>
            <a:ext cx="3527425" cy="5497512"/>
          </a:xfrm>
          <a:prstGeom prst="rect">
            <a:avLst/>
          </a:prstGeom>
          <a:noFill/>
          <a:ln w="9525">
            <a:noFill/>
            <a:miter lim="800000"/>
            <a:headEnd/>
            <a:tailEnd/>
          </a:ln>
        </p:spPr>
      </p:pic>
      <p:sp>
        <p:nvSpPr>
          <p:cNvPr id="3" name="Text Placeholder 2"/>
          <p:cNvSpPr>
            <a:spLocks noGrp="1"/>
          </p:cNvSpPr>
          <p:nvPr>
            <p:ph type="body" idx="1"/>
          </p:nvPr>
        </p:nvSpPr>
        <p:spPr>
          <a:xfrm>
            <a:off x="722313" y="1916833"/>
            <a:ext cx="3561655" cy="2490068"/>
          </a:xfrm>
        </p:spPr>
        <p:txBody>
          <a:bodyPr anchor="b"/>
          <a:lstStyle>
            <a:lvl1pPr marL="0" indent="0">
              <a:buFontTx/>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t-LT" dirty="0"/>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667CB2E-6823-436E-9A2B-A3ECA0FBCB2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pic>
        <p:nvPicPr>
          <p:cNvPr id="5" name="Picture 16" descr="REER"/>
          <p:cNvPicPr>
            <a:picLocks noChangeAspect="1" noChangeArrowheads="1"/>
          </p:cNvPicPr>
          <p:nvPr/>
        </p:nvPicPr>
        <p:blipFill>
          <a:blip r:embed="rId2" cstate="print"/>
          <a:srcRect/>
          <a:stretch>
            <a:fillRect/>
          </a:stretch>
        </p:blipFill>
        <p:spPr bwMode="auto">
          <a:xfrm>
            <a:off x="684213" y="6165850"/>
            <a:ext cx="1584325" cy="569913"/>
          </a:xfrm>
          <a:prstGeom prst="rect">
            <a:avLst/>
          </a:prstGeom>
          <a:noFill/>
          <a:ln w="9525">
            <a:noFill/>
            <a:miter lim="800000"/>
            <a:headEnd/>
            <a:tailEnd/>
          </a:ln>
        </p:spPr>
      </p:pic>
      <p:sp>
        <p:nvSpPr>
          <p:cNvPr id="6" name="Line 16"/>
          <p:cNvSpPr>
            <a:spLocks noChangeShapeType="1"/>
          </p:cNvSpPr>
          <p:nvPr/>
        </p:nvSpPr>
        <p:spPr bwMode="auto">
          <a:xfrm>
            <a:off x="323850" y="6021388"/>
            <a:ext cx="8426450" cy="0"/>
          </a:xfrm>
          <a:prstGeom prst="line">
            <a:avLst/>
          </a:prstGeom>
          <a:noFill/>
          <a:ln w="12700">
            <a:solidFill>
              <a:srgbClr val="00A0DC"/>
            </a:solidFill>
            <a:round/>
            <a:headEnd/>
            <a:tailEnd/>
          </a:ln>
          <a:effectLst/>
        </p:spPr>
        <p:txBody>
          <a:bodyPr/>
          <a:lstStyle/>
          <a:p>
            <a:pPr>
              <a:defRPr/>
            </a:pPr>
            <a:endParaRPr lang="lt-LT" dirty="0">
              <a:latin typeface="Arial" pitchFamily="34" charset="0"/>
              <a:cs typeface="Arial" pitchFamily="34" charset="0"/>
            </a:endParaRPr>
          </a:p>
        </p:txBody>
      </p:sp>
      <p:sp>
        <p:nvSpPr>
          <p:cNvPr id="2" name="Title 1"/>
          <p:cNvSpPr>
            <a:spLocks noGrp="1"/>
          </p:cNvSpPr>
          <p:nvPr>
            <p:ph type="title"/>
          </p:nvPr>
        </p:nvSpPr>
        <p:spPr/>
        <p:txBody>
          <a:bodyPr/>
          <a:lstStyle/>
          <a:p>
            <a:r>
              <a:rPr lang="lt-LT" smtClean="0"/>
              <a:t>Spustelėkite, jei norite keisite ruoš. pav. stilių</a:t>
            </a:r>
            <a:endParaRPr lang="lt-L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7CD76E03-1853-4D14-A2F1-CA32B6E4DAF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pic>
        <p:nvPicPr>
          <p:cNvPr id="7" name="Picture 16" descr="REER"/>
          <p:cNvPicPr>
            <a:picLocks noChangeAspect="1" noChangeArrowheads="1"/>
          </p:cNvPicPr>
          <p:nvPr/>
        </p:nvPicPr>
        <p:blipFill>
          <a:blip r:embed="rId2" cstate="print"/>
          <a:srcRect/>
          <a:stretch>
            <a:fillRect/>
          </a:stretch>
        </p:blipFill>
        <p:spPr bwMode="auto">
          <a:xfrm>
            <a:off x="684213" y="6165850"/>
            <a:ext cx="1584325" cy="569913"/>
          </a:xfrm>
          <a:prstGeom prst="rect">
            <a:avLst/>
          </a:prstGeom>
          <a:noFill/>
          <a:ln w="9525">
            <a:noFill/>
            <a:miter lim="800000"/>
            <a:headEnd/>
            <a:tailEnd/>
          </a:ln>
        </p:spPr>
      </p:pic>
      <p:sp>
        <p:nvSpPr>
          <p:cNvPr id="8" name="Line 16"/>
          <p:cNvSpPr>
            <a:spLocks noChangeShapeType="1"/>
          </p:cNvSpPr>
          <p:nvPr/>
        </p:nvSpPr>
        <p:spPr bwMode="auto">
          <a:xfrm>
            <a:off x="323850" y="6021388"/>
            <a:ext cx="8426450" cy="0"/>
          </a:xfrm>
          <a:prstGeom prst="line">
            <a:avLst/>
          </a:prstGeom>
          <a:noFill/>
          <a:ln w="12700">
            <a:solidFill>
              <a:srgbClr val="00A0DC"/>
            </a:solidFill>
            <a:round/>
            <a:headEnd/>
            <a:tailEnd/>
          </a:ln>
          <a:effectLst/>
        </p:spPr>
        <p:txBody>
          <a:bodyPr/>
          <a:lstStyle/>
          <a:p>
            <a:pPr>
              <a:defRPr/>
            </a:pPr>
            <a:endParaRPr lang="lt-LT" dirty="0">
              <a:latin typeface="Arial" pitchFamily="34" charset="0"/>
              <a:cs typeface="Arial" pitchFamily="34" charset="0"/>
            </a:endParaRPr>
          </a:p>
        </p:txBody>
      </p:sp>
      <p:sp>
        <p:nvSpPr>
          <p:cNvPr id="2" name="Title 1"/>
          <p:cNvSpPr>
            <a:spLocks noGrp="1"/>
          </p:cNvSpPr>
          <p:nvPr>
            <p:ph type="title"/>
          </p:nvPr>
        </p:nvSpPr>
        <p:spPr/>
        <p:txBody>
          <a:bodyPr/>
          <a:lstStyle>
            <a:lvl1pPr>
              <a:defRPr/>
            </a:lvl1pPr>
          </a:lstStyle>
          <a:p>
            <a:r>
              <a:rPr lang="lt-LT" smtClean="0"/>
              <a:t>Spustelėkite, jei norite keisite ruoš. pav. stilių</a:t>
            </a:r>
            <a:endParaRPr lang="lt-L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9" name="Date Placeholder 6"/>
          <p:cNvSpPr>
            <a:spLocks noGrp="1"/>
          </p:cNvSpPr>
          <p:nvPr>
            <p:ph type="dt" sz="half" idx="10"/>
          </p:nvPr>
        </p:nvSpPr>
        <p:spPr/>
        <p:txBody>
          <a:bodyPr/>
          <a:lstStyle>
            <a:lvl1pPr>
              <a:defRPr/>
            </a:lvl1pPr>
          </a:lstStyle>
          <a:p>
            <a:pPr>
              <a:defRPr/>
            </a:pPr>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8"/>
          <p:cNvSpPr>
            <a:spLocks noGrp="1"/>
          </p:cNvSpPr>
          <p:nvPr>
            <p:ph type="sldNum" sz="quarter" idx="12"/>
          </p:nvPr>
        </p:nvSpPr>
        <p:spPr/>
        <p:txBody>
          <a:bodyPr/>
          <a:lstStyle>
            <a:lvl1pPr>
              <a:defRPr/>
            </a:lvl1pPr>
          </a:lstStyle>
          <a:p>
            <a:pPr>
              <a:defRPr/>
            </a:pPr>
            <a:fld id="{B01BD346-1DAB-494F-9D4D-DD30F0103B3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pic>
        <p:nvPicPr>
          <p:cNvPr id="3" name="Picture 16" descr="REER"/>
          <p:cNvPicPr>
            <a:picLocks noChangeAspect="1" noChangeArrowheads="1"/>
          </p:cNvPicPr>
          <p:nvPr/>
        </p:nvPicPr>
        <p:blipFill>
          <a:blip r:embed="rId2" cstate="print"/>
          <a:srcRect/>
          <a:stretch>
            <a:fillRect/>
          </a:stretch>
        </p:blipFill>
        <p:spPr bwMode="auto">
          <a:xfrm>
            <a:off x="684213" y="6165850"/>
            <a:ext cx="1584325" cy="569913"/>
          </a:xfrm>
          <a:prstGeom prst="rect">
            <a:avLst/>
          </a:prstGeom>
          <a:noFill/>
          <a:ln w="9525">
            <a:noFill/>
            <a:miter lim="800000"/>
            <a:headEnd/>
            <a:tailEnd/>
          </a:ln>
        </p:spPr>
      </p:pic>
      <p:sp>
        <p:nvSpPr>
          <p:cNvPr id="4" name="Line 16"/>
          <p:cNvSpPr>
            <a:spLocks noChangeShapeType="1"/>
          </p:cNvSpPr>
          <p:nvPr/>
        </p:nvSpPr>
        <p:spPr bwMode="auto">
          <a:xfrm>
            <a:off x="323850" y="6021388"/>
            <a:ext cx="8426450" cy="0"/>
          </a:xfrm>
          <a:prstGeom prst="line">
            <a:avLst/>
          </a:prstGeom>
          <a:noFill/>
          <a:ln w="12700">
            <a:solidFill>
              <a:srgbClr val="00A0DC"/>
            </a:solidFill>
            <a:round/>
            <a:headEnd/>
            <a:tailEnd/>
          </a:ln>
          <a:effectLst/>
        </p:spPr>
        <p:txBody>
          <a:bodyPr/>
          <a:lstStyle/>
          <a:p>
            <a:pPr>
              <a:defRPr/>
            </a:pPr>
            <a:endParaRPr lang="lt-LT" dirty="0">
              <a:latin typeface="Arial" pitchFamily="34" charset="0"/>
              <a:cs typeface="Arial" pitchFamily="34" charset="0"/>
            </a:endParaRPr>
          </a:p>
        </p:txBody>
      </p:sp>
      <p:sp>
        <p:nvSpPr>
          <p:cNvPr id="2" name="Title 1"/>
          <p:cNvSpPr>
            <a:spLocks noGrp="1"/>
          </p:cNvSpPr>
          <p:nvPr>
            <p:ph type="title"/>
          </p:nvPr>
        </p:nvSpPr>
        <p:spPr/>
        <p:txBody>
          <a:bodyPr/>
          <a:lstStyle/>
          <a:p>
            <a:r>
              <a:rPr lang="lt-LT" smtClean="0"/>
              <a:t>Spustelėkite, jei norite keisite ruoš. pav. stilių</a:t>
            </a:r>
            <a:endParaRPr lang="lt-LT"/>
          </a:p>
        </p:txBody>
      </p:sp>
      <p:sp>
        <p:nvSpPr>
          <p:cNvPr id="5" name="Date Placeholder 2"/>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0811BEAA-8318-4411-A204-4265536C436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3132138" y="3068638"/>
            <a:ext cx="5472112" cy="719137"/>
          </a:xfrm>
          <a:prstGeom prst="rect">
            <a:avLst/>
          </a:prstGeom>
          <a:noFill/>
          <a:ln w="9525">
            <a:noFill/>
            <a:miter lim="800000"/>
            <a:headEnd/>
            <a:tailEnd/>
          </a:ln>
          <a:effectLst/>
        </p:spPr>
        <p:txBody>
          <a:bodyPr anchor="ctr"/>
          <a:lstStyle/>
          <a:p>
            <a:pPr>
              <a:defRPr/>
            </a:pPr>
            <a:r>
              <a:rPr lang="lt-LT" sz="4000" b="1" kern="0" dirty="0">
                <a:solidFill>
                  <a:srgbClr val="00A0DC"/>
                </a:solidFill>
                <a:latin typeface="+mj-lt"/>
                <a:ea typeface="+mj-ea"/>
                <a:cs typeface="+mj-cs"/>
              </a:rPr>
              <a:t> </a:t>
            </a:r>
            <a:endParaRPr lang="en-US" sz="4000" b="1" kern="0" dirty="0">
              <a:solidFill>
                <a:srgbClr val="00A0DC"/>
              </a:solidFill>
              <a:latin typeface="+mj-lt"/>
              <a:ea typeface="+mj-ea"/>
              <a:cs typeface="+mj-cs"/>
            </a:endParaRPr>
          </a:p>
        </p:txBody>
      </p:sp>
      <p:pic>
        <p:nvPicPr>
          <p:cNvPr id="3" name="Picture 16" descr="REER"/>
          <p:cNvPicPr>
            <a:picLocks noChangeAspect="1" noChangeArrowheads="1"/>
          </p:cNvPicPr>
          <p:nvPr/>
        </p:nvPicPr>
        <p:blipFill>
          <a:blip r:embed="rId2" cstate="print"/>
          <a:srcRect/>
          <a:stretch>
            <a:fillRect/>
          </a:stretch>
        </p:blipFill>
        <p:spPr bwMode="auto">
          <a:xfrm>
            <a:off x="684213" y="6165850"/>
            <a:ext cx="1584325" cy="569913"/>
          </a:xfrm>
          <a:prstGeom prst="rect">
            <a:avLst/>
          </a:prstGeom>
          <a:noFill/>
          <a:ln w="9525">
            <a:noFill/>
            <a:miter lim="800000"/>
            <a:headEnd/>
            <a:tailEnd/>
          </a:ln>
        </p:spPr>
      </p:pic>
      <p:sp>
        <p:nvSpPr>
          <p:cNvPr id="4" name="Line 16"/>
          <p:cNvSpPr>
            <a:spLocks noChangeShapeType="1"/>
          </p:cNvSpPr>
          <p:nvPr/>
        </p:nvSpPr>
        <p:spPr bwMode="auto">
          <a:xfrm>
            <a:off x="323850" y="6021388"/>
            <a:ext cx="8426450" cy="0"/>
          </a:xfrm>
          <a:prstGeom prst="line">
            <a:avLst/>
          </a:prstGeom>
          <a:noFill/>
          <a:ln w="12700">
            <a:solidFill>
              <a:srgbClr val="00A0DC"/>
            </a:solidFill>
            <a:round/>
            <a:headEnd/>
            <a:tailEnd/>
          </a:ln>
          <a:effectLst/>
        </p:spPr>
        <p:txBody>
          <a:bodyPr/>
          <a:lstStyle/>
          <a:p>
            <a:pPr>
              <a:defRPr/>
            </a:pPr>
            <a:endParaRPr lang="lt-LT" dirty="0">
              <a:latin typeface="Arial" pitchFamily="34" charset="0"/>
              <a:cs typeface="Arial" pitchFamily="34" charset="0"/>
            </a:endParaRPr>
          </a:p>
        </p:txBody>
      </p:sp>
      <p:sp>
        <p:nvSpPr>
          <p:cNvPr id="5" name="Date Placeholder 1"/>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3"/>
          <p:cNvSpPr>
            <a:spLocks noGrp="1"/>
          </p:cNvSpPr>
          <p:nvPr>
            <p:ph type="sldNum" sz="quarter" idx="12"/>
          </p:nvPr>
        </p:nvSpPr>
        <p:spPr/>
        <p:txBody>
          <a:bodyPr/>
          <a:lstStyle>
            <a:lvl1pPr>
              <a:defRPr/>
            </a:lvl1pPr>
          </a:lstStyle>
          <a:p>
            <a:pPr>
              <a:defRPr/>
            </a:pPr>
            <a:fld id="{AE63A068-E401-43EC-9977-7F5BD606C7A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pic>
        <p:nvPicPr>
          <p:cNvPr id="5" name="Picture 16" descr="REER"/>
          <p:cNvPicPr>
            <a:picLocks noChangeAspect="1" noChangeArrowheads="1"/>
          </p:cNvPicPr>
          <p:nvPr/>
        </p:nvPicPr>
        <p:blipFill>
          <a:blip r:embed="rId2" cstate="print"/>
          <a:srcRect/>
          <a:stretch>
            <a:fillRect/>
          </a:stretch>
        </p:blipFill>
        <p:spPr bwMode="auto">
          <a:xfrm>
            <a:off x="684213" y="6165850"/>
            <a:ext cx="1584325" cy="569913"/>
          </a:xfrm>
          <a:prstGeom prst="rect">
            <a:avLst/>
          </a:prstGeom>
          <a:noFill/>
          <a:ln w="9525">
            <a:noFill/>
            <a:miter lim="800000"/>
            <a:headEnd/>
            <a:tailEnd/>
          </a:ln>
        </p:spPr>
      </p:pic>
      <p:sp>
        <p:nvSpPr>
          <p:cNvPr id="6" name="Line 16"/>
          <p:cNvSpPr>
            <a:spLocks noChangeShapeType="1"/>
          </p:cNvSpPr>
          <p:nvPr/>
        </p:nvSpPr>
        <p:spPr bwMode="auto">
          <a:xfrm>
            <a:off x="323850" y="6021388"/>
            <a:ext cx="8426450" cy="0"/>
          </a:xfrm>
          <a:prstGeom prst="line">
            <a:avLst/>
          </a:prstGeom>
          <a:noFill/>
          <a:ln w="12700">
            <a:solidFill>
              <a:srgbClr val="00A0DC"/>
            </a:solidFill>
            <a:round/>
            <a:headEnd/>
            <a:tailEnd/>
          </a:ln>
          <a:effectLst/>
        </p:spPr>
        <p:txBody>
          <a:bodyPr/>
          <a:lstStyle/>
          <a:p>
            <a:pPr>
              <a:defRPr/>
            </a:pPr>
            <a:endParaRPr lang="lt-LT" dirty="0">
              <a:latin typeface="Arial" pitchFamily="34" charset="0"/>
              <a:cs typeface="Arial" pitchFamily="34" charset="0"/>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lt-LT" smtClean="0"/>
              <a:t>Spustelėkite, jei norite keisite ruoš. pav. stilių</a:t>
            </a:r>
            <a:endParaRPr lang="lt-L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6CBB0F7D-780C-4720-BC98-1CB67265358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Spustelėkite, jei norite keisite ruoš. pav. stilių</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err="1" smtClean="0"/>
              <a:t>Spustelėkite</a:t>
            </a:r>
            <a:r>
              <a:rPr lang="en-US" dirty="0" smtClean="0"/>
              <a:t> </a:t>
            </a:r>
            <a:r>
              <a:rPr lang="en-US" dirty="0" err="1" smtClean="0"/>
              <a:t>ruošinio</a:t>
            </a:r>
            <a:r>
              <a:rPr lang="en-US" dirty="0" smtClean="0"/>
              <a:t> </a:t>
            </a:r>
            <a:r>
              <a:rPr lang="en-US" dirty="0" err="1" smtClean="0"/>
              <a:t>teksto</a:t>
            </a:r>
            <a:r>
              <a:rPr lang="en-US" dirty="0" smtClean="0"/>
              <a:t> </a:t>
            </a:r>
            <a:r>
              <a:rPr lang="en-US" dirty="0" err="1" smtClean="0"/>
              <a:t>stiliams</a:t>
            </a:r>
            <a:r>
              <a:rPr lang="en-US" dirty="0" smtClean="0"/>
              <a:t> </a:t>
            </a:r>
            <a:r>
              <a:rPr lang="en-US" dirty="0" err="1" smtClean="0"/>
              <a:t>keisti</a:t>
            </a:r>
            <a:endParaRPr lang="en-US" dirty="0" smtClean="0"/>
          </a:p>
          <a:p>
            <a:pPr lvl="1"/>
            <a:r>
              <a:rPr lang="en-US" dirty="0" err="1" smtClean="0"/>
              <a:t>Antras</a:t>
            </a:r>
            <a:r>
              <a:rPr lang="en-US" dirty="0" smtClean="0"/>
              <a:t> </a:t>
            </a:r>
            <a:r>
              <a:rPr lang="en-US" dirty="0" err="1" smtClean="0"/>
              <a:t>lygmuo</a:t>
            </a:r>
            <a:endParaRPr lang="en-US" dirty="0" smtClean="0"/>
          </a:p>
          <a:p>
            <a:pPr lvl="2"/>
            <a:r>
              <a:rPr lang="en-US" dirty="0" err="1" smtClean="0"/>
              <a:t>Trečias</a:t>
            </a:r>
            <a:r>
              <a:rPr lang="en-US" dirty="0" smtClean="0"/>
              <a:t> </a:t>
            </a:r>
            <a:r>
              <a:rPr lang="en-US" dirty="0" err="1" smtClean="0"/>
              <a:t>lygmuo</a:t>
            </a:r>
            <a:endParaRPr lang="en-US" dirty="0" smtClean="0"/>
          </a:p>
          <a:p>
            <a:pPr lvl="3"/>
            <a:r>
              <a:rPr lang="en-US" dirty="0" err="1" smtClean="0"/>
              <a:t>Ketvirtas</a:t>
            </a:r>
            <a:r>
              <a:rPr lang="en-US" dirty="0" smtClean="0"/>
              <a:t> </a:t>
            </a:r>
            <a:r>
              <a:rPr lang="en-US" dirty="0" err="1" smtClean="0"/>
              <a:t>lygmuo</a:t>
            </a:r>
            <a:endParaRPr lang="en-US" dirty="0" smtClean="0"/>
          </a:p>
          <a:p>
            <a:pPr lvl="4"/>
            <a:r>
              <a:rPr lang="en-US" dirty="0" err="1" smtClean="0"/>
              <a:t>Penktas</a:t>
            </a:r>
            <a:r>
              <a:rPr lang="en-US" dirty="0" smtClean="0"/>
              <a:t> </a:t>
            </a:r>
            <a:r>
              <a:rPr lang="en-US" dirty="0" err="1" smtClean="0"/>
              <a:t>lygmuo</a:t>
            </a:r>
            <a:endParaRPr lang="en-US" dirty="0"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cs typeface="Arial" pitchFamily="34"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cs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cs typeface="Arial" pitchFamily="34" charset="0"/>
              </a:defRPr>
            </a:lvl1pPr>
          </a:lstStyle>
          <a:p>
            <a:pPr>
              <a:defRPr/>
            </a:pPr>
            <a:fld id="{7B3BE75D-0A3E-414E-867A-EAB9AC86B4A6}" type="slidenum">
              <a:rPr lang="en-US"/>
              <a:pPr>
                <a:defRPr/>
              </a:pPr>
              <a:t>‹#›</a:t>
            </a:fld>
            <a:endParaRPr lang="en-US" dirty="0"/>
          </a:p>
        </p:txBody>
      </p:sp>
      <p:pic>
        <p:nvPicPr>
          <p:cNvPr id="8" name="Picture 3"/>
          <p:cNvPicPr>
            <a:picLocks noChangeAspect="1" noChangeArrowheads="1"/>
          </p:cNvPicPr>
          <p:nvPr userDrawn="1"/>
        </p:nvPicPr>
        <p:blipFill>
          <a:blip r:embed="rId14"/>
          <a:srcRect/>
          <a:stretch>
            <a:fillRect/>
          </a:stretch>
        </p:blipFill>
        <p:spPr bwMode="auto">
          <a:xfrm>
            <a:off x="0" y="6286520"/>
            <a:ext cx="9144000" cy="571480"/>
          </a:xfrm>
          <a:prstGeom prst="rect">
            <a:avLst/>
          </a:prstGeom>
          <a:noFill/>
          <a:ln w="9525">
            <a:noFill/>
            <a:miter lim="800000"/>
            <a:headEnd/>
            <a:tailEnd/>
          </a:ln>
          <a:effectLst/>
        </p:spPr>
      </p:pic>
      <p:pic>
        <p:nvPicPr>
          <p:cNvPr id="9" name="Picture 4"/>
          <p:cNvPicPr>
            <a:picLocks noChangeAspect="1" noChangeArrowheads="1"/>
          </p:cNvPicPr>
          <p:nvPr userDrawn="1"/>
        </p:nvPicPr>
        <p:blipFill>
          <a:blip r:embed="rId15"/>
          <a:srcRect/>
          <a:stretch>
            <a:fillRect/>
          </a:stretch>
        </p:blipFill>
        <p:spPr bwMode="auto">
          <a:xfrm>
            <a:off x="35204" y="11581"/>
            <a:ext cx="1792030" cy="575571"/>
          </a:xfrm>
          <a:prstGeom prst="rect">
            <a:avLst/>
          </a:prstGeom>
          <a:noFill/>
          <a:ln w="9525">
            <a:noFill/>
            <a:miter lim="800000"/>
            <a:headEnd/>
            <a:tailEnd/>
          </a:ln>
          <a:effectLst/>
        </p:spPr>
      </p:pic>
      <p:sp>
        <p:nvSpPr>
          <p:cNvPr id="10" name="Date Placeholder 2"/>
          <p:cNvSpPr txBox="1">
            <a:spLocks/>
          </p:cNvSpPr>
          <p:nvPr userDrawn="1"/>
        </p:nvSpPr>
        <p:spPr>
          <a:xfrm>
            <a:off x="457200" y="6381328"/>
            <a:ext cx="2133600" cy="476250"/>
          </a:xfrm>
          <a:prstGeom prst="rect">
            <a:avLst/>
          </a:prstGeom>
        </p:spPr>
        <p:txBody>
          <a:bodyPr/>
          <a:lstStyle>
            <a:defPPr>
              <a:defRPr lang="en-US"/>
            </a:defPPr>
            <a:lvl1pPr algn="l" rtl="0" fontAlgn="base">
              <a:spcBef>
                <a:spcPct val="0"/>
              </a:spcBef>
              <a:spcAft>
                <a:spcPct val="0"/>
              </a:spcAft>
              <a:defRPr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lt-LT" dirty="0" smtClean="0"/>
              <a:t>2013</a:t>
            </a:r>
            <a:endParaRPr lang="en-US" dirty="0"/>
          </a:p>
        </p:txBody>
      </p:sp>
    </p:spTree>
  </p:cSld>
  <p:clrMap bg1="lt1" tx1="dk1" bg2="lt2" tx2="dk2" accent1="accent1" accent2="accent2" accent3="accent3" accent4="accent4" accent5="accent5" accent6="accent6" hlink="hlink" folHlink="folHlink"/>
  <p:sldLayoutIdLst>
    <p:sldLayoutId id="2147483804" r:id="rId1"/>
    <p:sldLayoutId id="2147483815"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t-L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t-LT"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06EB8-FD20-435D-B70A-CD9C901C8278}" type="datetimeFigureOut">
              <a:rPr lang="lt-LT" smtClean="0"/>
              <a:t>2014.12.03</a:t>
            </a:fld>
            <a:endParaRPr lang="lt-LT"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2709C1-A9C6-42F1-B07B-DDCF79CAAE9F}" type="slidenum">
              <a:rPr lang="lt-LT" smtClean="0"/>
              <a:t>‹#›</a:t>
            </a:fld>
            <a:endParaRPr lang="lt-LT"/>
          </a:p>
        </p:txBody>
      </p:sp>
      <p:pic>
        <p:nvPicPr>
          <p:cNvPr id="7" name="Picture 3"/>
          <p:cNvPicPr>
            <a:picLocks noChangeAspect="1" noChangeArrowheads="1"/>
          </p:cNvPicPr>
          <p:nvPr userDrawn="1"/>
        </p:nvPicPr>
        <p:blipFill>
          <a:blip r:embed="rId13"/>
          <a:srcRect/>
          <a:stretch>
            <a:fillRect/>
          </a:stretch>
        </p:blipFill>
        <p:spPr bwMode="auto">
          <a:xfrm>
            <a:off x="0" y="6286520"/>
            <a:ext cx="9144000" cy="571480"/>
          </a:xfrm>
          <a:prstGeom prst="rect">
            <a:avLst/>
          </a:prstGeom>
          <a:noFill/>
          <a:ln w="9525">
            <a:noFill/>
            <a:miter lim="800000"/>
            <a:headEnd/>
            <a:tailEnd/>
          </a:ln>
          <a:effectLst/>
        </p:spPr>
      </p:pic>
      <p:pic>
        <p:nvPicPr>
          <p:cNvPr id="8" name="Picture 4" descr="C:\Users\juozas\Desktop\prezentacijai\NEW\Lietuvos paštas logo.png"/>
          <p:cNvPicPr>
            <a:picLocks noChangeAspect="1" noChangeArrowheads="1"/>
          </p:cNvPicPr>
          <p:nvPr userDrawn="1"/>
        </p:nvPicPr>
        <p:blipFill>
          <a:blip r:embed="rId14"/>
          <a:srcRect/>
          <a:stretch>
            <a:fillRect/>
          </a:stretch>
        </p:blipFill>
        <p:spPr bwMode="auto">
          <a:xfrm>
            <a:off x="7500958" y="6357958"/>
            <a:ext cx="1143008" cy="381782"/>
          </a:xfrm>
          <a:prstGeom prst="rect">
            <a:avLst/>
          </a:prstGeom>
          <a:noFill/>
        </p:spPr>
      </p:pic>
      <p:pic>
        <p:nvPicPr>
          <p:cNvPr id="10" name="Picture 4"/>
          <p:cNvPicPr>
            <a:picLocks noChangeAspect="1" noChangeArrowheads="1"/>
          </p:cNvPicPr>
          <p:nvPr userDrawn="1"/>
        </p:nvPicPr>
        <p:blipFill>
          <a:blip r:embed="rId15"/>
          <a:srcRect/>
          <a:stretch>
            <a:fillRect/>
          </a:stretch>
        </p:blipFill>
        <p:spPr bwMode="auto">
          <a:xfrm>
            <a:off x="475714" y="357166"/>
            <a:ext cx="3096154" cy="994436"/>
          </a:xfrm>
          <a:prstGeom prst="rect">
            <a:avLst/>
          </a:prstGeom>
          <a:noFill/>
          <a:ln w="9525">
            <a:noFill/>
            <a:miter lim="800000"/>
            <a:headEnd/>
            <a:tailEnd/>
          </a:ln>
          <a:effectLst/>
        </p:spPr>
      </p:pic>
      <p:sp>
        <p:nvSpPr>
          <p:cNvPr id="12" name="Footer Placeholder 6"/>
          <p:cNvSpPr txBox="1">
            <a:spLocks/>
          </p:cNvSpPr>
          <p:nvPr userDrawn="1"/>
        </p:nvSpPr>
        <p:spPr>
          <a:xfrm>
            <a:off x="152400" y="6438920"/>
            <a:ext cx="9144000" cy="571480"/>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lt-LT" sz="1200" dirty="0" smtClean="0">
                <a:solidFill>
                  <a:schemeClr val="bg1"/>
                </a:solidFill>
                <a:latin typeface="Sommet Rounded Regular" pitchFamily="50" charset="-70"/>
              </a:rPr>
              <a:t>                                                                                                                                        2013</a:t>
            </a:r>
            <a:endParaRPr lang="lt-LT" sz="1200" dirty="0">
              <a:solidFill>
                <a:schemeClr val="bg1"/>
              </a:solidFill>
              <a:latin typeface="Sommet Rounded Regular" pitchFamily="50" charset="-70"/>
            </a:endParaRPr>
          </a:p>
        </p:txBody>
      </p:sp>
    </p:spTree>
    <p:extLst>
      <p:ext uri="{BB962C8B-B14F-4D97-AF65-F5344CB8AC3E}">
        <p14:creationId xmlns:p14="http://schemas.microsoft.com/office/powerpoint/2010/main" val="1462639005"/>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7" Type="http://schemas.microsoft.com/office/2007/relationships/hdphoto" Target="../media/hdphoto3.wdp"/><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17.png"/><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6.jpeg"/><Relationship Id="rId7"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8.gif"/><Relationship Id="rId5" Type="http://schemas.microsoft.com/office/2007/relationships/hdphoto" Target="../media/hdphoto1.wdp"/><Relationship Id="rId4" Type="http://schemas.openxmlformats.org/officeDocument/2006/relationships/image" Target="../media/image7.png"/><Relationship Id="rId9"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6113" y="2132856"/>
            <a:ext cx="7772400" cy="1470025"/>
          </a:xfrm>
        </p:spPr>
        <p:txBody>
          <a:bodyPr>
            <a:noAutofit/>
          </a:bodyPr>
          <a:lstStyle/>
          <a:p>
            <a:r>
              <a:rPr lang="lt-LT" sz="3200" b="1" kern="0" dirty="0" smtClean="0">
                <a:solidFill>
                  <a:schemeClr val="tx1">
                    <a:lumMod val="65000"/>
                    <a:lumOff val="35000"/>
                  </a:schemeClr>
                </a:solidFill>
              </a:rPr>
              <a:t>E. pristatymo projektas</a:t>
            </a:r>
            <a:br>
              <a:rPr lang="lt-LT" sz="3200" b="1" kern="0" dirty="0" smtClean="0">
                <a:solidFill>
                  <a:schemeClr val="tx1">
                    <a:lumMod val="65000"/>
                    <a:lumOff val="35000"/>
                  </a:schemeClr>
                </a:solidFill>
              </a:rPr>
            </a:br>
            <a:endParaRPr lang="lt-LT" sz="3200" dirty="0"/>
          </a:p>
        </p:txBody>
      </p:sp>
      <p:sp>
        <p:nvSpPr>
          <p:cNvPr id="3" name="Subtitle 2"/>
          <p:cNvSpPr>
            <a:spLocks noGrp="1"/>
          </p:cNvSpPr>
          <p:nvPr>
            <p:ph type="subTitle" idx="1"/>
          </p:nvPr>
        </p:nvSpPr>
        <p:spPr>
          <a:xfrm>
            <a:off x="1403648" y="3861048"/>
            <a:ext cx="6400800" cy="504056"/>
          </a:xfrm>
        </p:spPr>
        <p:txBody>
          <a:bodyPr/>
          <a:lstStyle/>
          <a:p>
            <a:r>
              <a:rPr lang="lt-LT" sz="2000" kern="0" dirty="0">
                <a:solidFill>
                  <a:schemeClr val="tx1">
                    <a:lumMod val="65000"/>
                    <a:lumOff val="35000"/>
                  </a:schemeClr>
                </a:solidFill>
              </a:rPr>
              <a:t>2014 m. </a:t>
            </a:r>
            <a:r>
              <a:rPr lang="lt-LT" sz="2000" kern="0" dirty="0" smtClean="0">
                <a:solidFill>
                  <a:schemeClr val="tx1">
                    <a:lumMod val="65000"/>
                    <a:lumOff val="35000"/>
                  </a:schemeClr>
                </a:solidFill>
              </a:rPr>
              <a:t>gruodžio </a:t>
            </a:r>
            <a:r>
              <a:rPr lang="en-US" sz="2000" kern="0" dirty="0">
                <a:solidFill>
                  <a:schemeClr val="tx1">
                    <a:lumMod val="65000"/>
                    <a:lumOff val="35000"/>
                  </a:schemeClr>
                </a:solidFill>
              </a:rPr>
              <a:t>4</a:t>
            </a:r>
            <a:r>
              <a:rPr lang="lt-LT" sz="2000" kern="0" dirty="0" smtClean="0">
                <a:solidFill>
                  <a:schemeClr val="tx1">
                    <a:lumMod val="65000"/>
                    <a:lumOff val="35000"/>
                  </a:schemeClr>
                </a:solidFill>
              </a:rPr>
              <a:t> </a:t>
            </a:r>
            <a:r>
              <a:rPr lang="lt-LT" sz="2000" kern="0" dirty="0">
                <a:solidFill>
                  <a:schemeClr val="tx1">
                    <a:lumMod val="65000"/>
                    <a:lumOff val="35000"/>
                  </a:schemeClr>
                </a:solidFill>
              </a:rPr>
              <a:t>d</a:t>
            </a:r>
            <a:r>
              <a:rPr lang="lt-LT" sz="2000" kern="0" dirty="0" smtClean="0">
                <a:solidFill>
                  <a:schemeClr val="tx1">
                    <a:lumMod val="65000"/>
                    <a:lumOff val="35000"/>
                  </a:schemeClr>
                </a:solidFill>
              </a:rPr>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elenas\Desktop\Untitled-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970588"/>
            <a:ext cx="9144001" cy="88741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16889" y="1340767"/>
            <a:ext cx="9160890" cy="4432521"/>
          </a:xfrm>
          <a:prstGeom prst="rect">
            <a:avLst/>
          </a:prstGeom>
          <a:noFill/>
        </p:spPr>
      </p:pic>
      <p:sp>
        <p:nvSpPr>
          <p:cNvPr id="2" name="Rectangle 1"/>
          <p:cNvSpPr/>
          <p:nvPr/>
        </p:nvSpPr>
        <p:spPr>
          <a:xfrm>
            <a:off x="2286000" y="2951947"/>
            <a:ext cx="4572000" cy="369332"/>
          </a:xfrm>
          <a:prstGeom prst="rect">
            <a:avLst/>
          </a:prstGeom>
        </p:spPr>
        <p:txBody>
          <a:bodyPr>
            <a:spAutoFit/>
          </a:bodyPr>
          <a:lstStyle/>
          <a:p>
            <a:endParaRPr lang="lt-LT" dirty="0"/>
          </a:p>
        </p:txBody>
      </p:sp>
      <p:sp>
        <p:nvSpPr>
          <p:cNvPr id="9" name="Rectangle 8"/>
          <p:cNvSpPr/>
          <p:nvPr/>
        </p:nvSpPr>
        <p:spPr>
          <a:xfrm>
            <a:off x="472172" y="476672"/>
            <a:ext cx="8262913" cy="769441"/>
          </a:xfrm>
          <a:prstGeom prst="rect">
            <a:avLst/>
          </a:prstGeom>
        </p:spPr>
        <p:txBody>
          <a:bodyPr wrap="square">
            <a:spAutoFit/>
          </a:bodyPr>
          <a:lstStyle/>
          <a:p>
            <a:pPr lvl="0"/>
            <a:r>
              <a:rPr lang="lt-LT" sz="2400" b="1" kern="0" dirty="0" smtClean="0"/>
              <a:t>2 kryptis | </a:t>
            </a:r>
            <a:r>
              <a:rPr lang="en-US" sz="2400" b="1" kern="0" dirty="0" smtClean="0"/>
              <a:t>(1)</a:t>
            </a:r>
            <a:r>
              <a:rPr lang="lt-LT" sz="2400" b="1" kern="0" dirty="0" smtClean="0"/>
              <a:t/>
            </a:r>
            <a:br>
              <a:rPr lang="lt-LT" sz="2400" b="1" kern="0" dirty="0" smtClean="0"/>
            </a:br>
            <a:r>
              <a:rPr lang="lt-LT" sz="2000" b="1" i="1" dirty="0" smtClean="0">
                <a:solidFill>
                  <a:srgbClr val="000000"/>
                </a:solidFill>
              </a:rPr>
              <a:t>Neaktyvuotų E. pristatymo dėžučių sukūrimas</a:t>
            </a:r>
            <a:endParaRPr lang="lt-LT" sz="2000" dirty="0">
              <a:solidFill>
                <a:srgbClr val="000000"/>
              </a:solidFill>
            </a:endParaRPr>
          </a:p>
        </p:txBody>
      </p:sp>
    </p:spTree>
    <p:extLst>
      <p:ext uri="{BB962C8B-B14F-4D97-AF65-F5344CB8AC3E}">
        <p14:creationId xmlns:p14="http://schemas.microsoft.com/office/powerpoint/2010/main" val="30472160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elenas\Desktop\Untitled-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970588"/>
            <a:ext cx="9144001" cy="88741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p:nvPr/>
        </p:nvPicPr>
        <p:blipFill>
          <a:blip r:embed="rId4">
            <a:extLst>
              <a:ext uri="{28A0092B-C50C-407E-A947-70E740481C1C}">
                <a14:useLocalDpi xmlns:a14="http://schemas.microsoft.com/office/drawing/2010/main" val="0"/>
              </a:ext>
            </a:extLst>
          </a:blip>
          <a:srcRect/>
          <a:stretch>
            <a:fillRect/>
          </a:stretch>
        </p:blipFill>
        <p:spPr bwMode="auto">
          <a:xfrm>
            <a:off x="-1" y="1553889"/>
            <a:ext cx="9036496" cy="4400563"/>
          </a:xfrm>
          <a:prstGeom prst="rect">
            <a:avLst/>
          </a:prstGeom>
          <a:noFill/>
        </p:spPr>
      </p:pic>
      <p:sp>
        <p:nvSpPr>
          <p:cNvPr id="7" name="Rectangle 6"/>
          <p:cNvSpPr/>
          <p:nvPr/>
        </p:nvSpPr>
        <p:spPr>
          <a:xfrm>
            <a:off x="472172" y="476672"/>
            <a:ext cx="8262913" cy="1077218"/>
          </a:xfrm>
          <a:prstGeom prst="rect">
            <a:avLst/>
          </a:prstGeom>
        </p:spPr>
        <p:txBody>
          <a:bodyPr wrap="square">
            <a:spAutoFit/>
          </a:bodyPr>
          <a:lstStyle/>
          <a:p>
            <a:pPr lvl="0"/>
            <a:r>
              <a:rPr lang="lt-LT" sz="2400" b="1" kern="0" dirty="0" smtClean="0"/>
              <a:t>2 kryptis | </a:t>
            </a:r>
            <a:r>
              <a:rPr lang="en-US" sz="2400" b="1" kern="0" dirty="0" smtClean="0"/>
              <a:t>(2)</a:t>
            </a:r>
            <a:r>
              <a:rPr lang="lt-LT" sz="2400" b="1" kern="0" dirty="0" smtClean="0"/>
              <a:t/>
            </a:r>
            <a:br>
              <a:rPr lang="lt-LT" sz="2400" b="1" kern="0" dirty="0" smtClean="0"/>
            </a:br>
            <a:r>
              <a:rPr lang="lt-LT" sz="2000" b="1" i="1" dirty="0" smtClean="0">
                <a:solidFill>
                  <a:srgbClr val="000000"/>
                </a:solidFill>
              </a:rPr>
              <a:t>Elektroninio dokumento (originalo) prieinamumas dokumento kopijos gavėjui arba trečiosioms šalims</a:t>
            </a:r>
            <a:endParaRPr lang="lt-LT" sz="2000" dirty="0">
              <a:solidFill>
                <a:srgbClr val="000000"/>
              </a:solidFill>
            </a:endParaRPr>
          </a:p>
        </p:txBody>
      </p:sp>
    </p:spTree>
    <p:extLst>
      <p:ext uri="{BB962C8B-B14F-4D97-AF65-F5344CB8AC3E}">
        <p14:creationId xmlns:p14="http://schemas.microsoft.com/office/powerpoint/2010/main" val="10242270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72172" y="476672"/>
            <a:ext cx="8262913" cy="1077218"/>
          </a:xfrm>
          <a:prstGeom prst="rect">
            <a:avLst/>
          </a:prstGeom>
        </p:spPr>
        <p:txBody>
          <a:bodyPr wrap="square">
            <a:spAutoFit/>
          </a:bodyPr>
          <a:lstStyle/>
          <a:p>
            <a:pPr lvl="0">
              <a:spcBef>
                <a:spcPct val="20000"/>
              </a:spcBef>
              <a:defRPr/>
            </a:pPr>
            <a:r>
              <a:rPr lang="lt-LT" sz="2400" b="1" kern="0" dirty="0" smtClean="0"/>
              <a:t>3 kryptis | </a:t>
            </a:r>
            <a:br>
              <a:rPr lang="lt-LT" sz="2400" b="1" kern="0" dirty="0" smtClean="0"/>
            </a:br>
            <a:r>
              <a:rPr lang="lt-LT" sz="2000" b="1" i="1" kern="0" dirty="0" smtClean="0"/>
              <a:t>E. pristatymo sistemos portalo atnaujinimas, pritaikant ją mobiliesiems įrenginiams</a:t>
            </a:r>
            <a:endParaRPr lang="lt-LT" sz="2000" b="1" i="1" kern="0" dirty="0"/>
          </a:p>
        </p:txBody>
      </p:sp>
      <p:pic>
        <p:nvPicPr>
          <p:cNvPr id="6" name="Picture 4" descr="C:\Users\elenas\Desktop\Untitled-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6069980"/>
            <a:ext cx="9144001" cy="88741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95701" y="1700808"/>
            <a:ext cx="7920880" cy="4185761"/>
          </a:xfrm>
          <a:prstGeom prst="rect">
            <a:avLst/>
          </a:prstGeom>
          <a:noFill/>
        </p:spPr>
        <p:txBody>
          <a:bodyPr wrap="square" rtlCol="0">
            <a:spAutoFit/>
          </a:bodyPr>
          <a:lstStyle/>
          <a:p>
            <a:pPr marL="342900" indent="-342900" algn="just">
              <a:spcBef>
                <a:spcPts val="600"/>
              </a:spcBef>
              <a:spcAft>
                <a:spcPts val="600"/>
              </a:spcAft>
              <a:buFont typeface="Arial" pitchFamily="34" charset="0"/>
              <a:buChar char="•"/>
            </a:pPr>
            <a:r>
              <a:rPr lang="lt-LT" dirty="0" smtClean="0">
                <a:latin typeface="+mn-lt"/>
              </a:rPr>
              <a:t>Planuojama atnaujinti E. pristatymo sistemos portalą taip, kad juo pilnavertiškai būtų patogu naudotis ne tik asmeniniu kompiuteriu, bet ir:</a:t>
            </a:r>
          </a:p>
          <a:p>
            <a:pPr marL="711200" indent="-342900" algn="just">
              <a:spcBef>
                <a:spcPts val="600"/>
              </a:spcBef>
              <a:spcAft>
                <a:spcPts val="600"/>
              </a:spcAft>
              <a:buFont typeface="Arial" pitchFamily="34" charset="0"/>
              <a:buChar char="•"/>
            </a:pPr>
            <a:r>
              <a:rPr lang="lt-LT" dirty="0" smtClean="0">
                <a:latin typeface="+mn-lt"/>
              </a:rPr>
              <a:t>telefonu</a:t>
            </a:r>
          </a:p>
          <a:p>
            <a:pPr marL="711200" indent="-342900" algn="just">
              <a:spcBef>
                <a:spcPts val="600"/>
              </a:spcBef>
              <a:spcAft>
                <a:spcPts val="600"/>
              </a:spcAft>
              <a:buFont typeface="Arial" pitchFamily="34" charset="0"/>
              <a:buChar char="•"/>
            </a:pPr>
            <a:r>
              <a:rPr lang="lt-LT" dirty="0" err="1" smtClean="0">
                <a:latin typeface="+mn-lt"/>
              </a:rPr>
              <a:t>planšetiniu</a:t>
            </a:r>
            <a:r>
              <a:rPr lang="lt-LT" dirty="0" smtClean="0">
                <a:latin typeface="+mn-lt"/>
              </a:rPr>
              <a:t> kompiuteriu</a:t>
            </a:r>
          </a:p>
          <a:p>
            <a:pPr marL="711200" indent="-342900" algn="just">
              <a:spcBef>
                <a:spcPts val="600"/>
              </a:spcBef>
              <a:spcAft>
                <a:spcPts val="600"/>
              </a:spcAft>
              <a:buFont typeface="Arial" pitchFamily="34" charset="0"/>
              <a:buChar char="•"/>
            </a:pPr>
            <a:r>
              <a:rPr lang="lt-LT" dirty="0" err="1" smtClean="0">
                <a:latin typeface="+mn-lt"/>
              </a:rPr>
              <a:t>planšetofonu</a:t>
            </a:r>
            <a:endParaRPr lang="lt-LT" dirty="0" smtClean="0">
              <a:latin typeface="+mn-lt"/>
            </a:endParaRPr>
          </a:p>
          <a:p>
            <a:pPr marL="342900" indent="-342900" algn="just">
              <a:spcBef>
                <a:spcPts val="600"/>
              </a:spcBef>
              <a:spcAft>
                <a:spcPts val="600"/>
              </a:spcAft>
              <a:buFont typeface="Arial" pitchFamily="34" charset="0"/>
              <a:buChar char="•"/>
            </a:pPr>
            <a:r>
              <a:rPr lang="lt-LT" dirty="0" smtClean="0">
                <a:latin typeface="+mn-lt"/>
              </a:rPr>
              <a:t>Atnaujintoje E. pristatymo sistemos portalo versijoje bus galima naudotis visomis šiuo metu esamomis funkcijomis, be to, papildomai bus sukurta galimybė pasirašyti elektroninius dokumentus ir mobiliuoju el. parašu, naudojantis mobiliojo įrenginio SIM kortelėje esančiu kvalifikuotu sertifikatu</a:t>
            </a:r>
          </a:p>
          <a:p>
            <a:pPr marL="342900" indent="-342900" algn="just">
              <a:spcBef>
                <a:spcPts val="600"/>
              </a:spcBef>
              <a:spcAft>
                <a:spcPts val="600"/>
              </a:spcAft>
              <a:buFont typeface="Arial" pitchFamily="34" charset="0"/>
              <a:buChar char="•"/>
            </a:pPr>
            <a:r>
              <a:rPr lang="lt-LT" dirty="0" smtClean="0">
                <a:latin typeface="+mn-lt"/>
              </a:rPr>
              <a:t>Tai suteiks galimybę patogiai pasiekti E. pristatymo sistemos portalą ne tik darbe ar namuose, bet ir keliaujant ar aktyviai leidžiant laiką</a:t>
            </a:r>
            <a:endParaRPr lang="lt-LT" dirty="0">
              <a:latin typeface="+mn-lt"/>
            </a:endParaRPr>
          </a:p>
        </p:txBody>
      </p:sp>
      <p:pic>
        <p:nvPicPr>
          <p:cNvPr id="1026" name="Picture 2" descr="http://assets.nydailynews.com/polopoly_fs/1.1227593.1356551797!/img/httpImage/image.jpg_gen/derivatives/landscape_635/samsung-phablet.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635319" y="3180030"/>
            <a:ext cx="681097" cy="47515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estore.ae/media/catalog/product/t/a/tablet.jpg"/>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5868144" y="2510883"/>
            <a:ext cx="1479628" cy="86109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i.telegraph.co.uk/multimedia/archive/01713/phones_1713833c.jpg"/>
          <p:cNvPicPr>
            <a:picLocks noChangeAspect="1" noChangeArrowheads="1"/>
          </p:cNvPicPr>
          <p:nvPr/>
        </p:nvPicPr>
        <p:blipFill>
          <a:blip r:embed="rId6" cstate="screen">
            <a:extLst>
              <a:ext uri="{BEBA8EAE-BF5A-486C-A8C5-ECC9F3942E4B}">
                <a14:imgProps xmlns:a14="http://schemas.microsoft.com/office/drawing/2010/main">
                  <a14:imgLayer r:embed="rId7">
                    <a14:imgEffect>
                      <a14:backgroundRemoval t="9220" b="96454" l="0" r="98261">
                        <a14:foregroundMark x1="64130" y1="78014" x2="64130" y2="78014"/>
                        <a14:foregroundMark x1="51957" y1="77660" x2="51957" y2="77660"/>
                        <a14:foregroundMark x1="86087" y1="81206" x2="86087" y2="81206"/>
                        <a14:foregroundMark x1="85870" y1="75177" x2="85870" y2="75177"/>
                        <a14:foregroundMark x1="88478" y1="76241" x2="88478" y2="76241"/>
                        <a14:backgroundMark x1="4783" y1="12411" x2="4783" y2="12411"/>
                        <a14:backgroundMark x1="6087" y1="67730" x2="6087" y2="67730"/>
                      </a14:backgroundRemoval>
                    </a14:imgEffect>
                  </a14:imgLayer>
                </a14:imgProps>
              </a:ext>
              <a:ext uri="{28A0092B-C50C-407E-A947-70E740481C1C}">
                <a14:useLocalDpi xmlns:a14="http://schemas.microsoft.com/office/drawing/2010/main"/>
              </a:ext>
            </a:extLst>
          </a:blip>
          <a:srcRect/>
          <a:stretch>
            <a:fillRect/>
          </a:stretch>
        </p:blipFill>
        <p:spPr bwMode="auto">
          <a:xfrm>
            <a:off x="4211960" y="2241382"/>
            <a:ext cx="1232490" cy="755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2212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72172" y="476672"/>
            <a:ext cx="8262913" cy="769441"/>
          </a:xfrm>
          <a:prstGeom prst="rect">
            <a:avLst/>
          </a:prstGeom>
        </p:spPr>
        <p:txBody>
          <a:bodyPr wrap="square">
            <a:spAutoFit/>
          </a:bodyPr>
          <a:lstStyle/>
          <a:p>
            <a:pPr lvl="0">
              <a:spcBef>
                <a:spcPct val="20000"/>
              </a:spcBef>
              <a:defRPr/>
            </a:pPr>
            <a:r>
              <a:rPr lang="lt-LT" sz="2400" b="1" kern="0" dirty="0" smtClean="0"/>
              <a:t>4 kryptis | </a:t>
            </a:r>
            <a:br>
              <a:rPr lang="lt-LT" sz="2400" b="1" kern="0" dirty="0" smtClean="0"/>
            </a:br>
            <a:r>
              <a:rPr lang="lt-LT" sz="2000" b="1" i="1" kern="0" dirty="0" smtClean="0"/>
              <a:t>Prieigos teisių galiojimo laiko nustatymas</a:t>
            </a:r>
            <a:endParaRPr lang="lt-LT" sz="2000" b="1" i="1" kern="0" dirty="0"/>
          </a:p>
        </p:txBody>
      </p:sp>
      <p:pic>
        <p:nvPicPr>
          <p:cNvPr id="6" name="Picture 4" descr="C:\Users\elenas\Desktop\Untitled-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970588"/>
            <a:ext cx="9144001" cy="88741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95701" y="1556792"/>
            <a:ext cx="7920880" cy="4339650"/>
          </a:xfrm>
          <a:prstGeom prst="rect">
            <a:avLst/>
          </a:prstGeom>
          <a:noFill/>
        </p:spPr>
        <p:txBody>
          <a:bodyPr wrap="square" rtlCol="0">
            <a:spAutoFit/>
          </a:bodyPr>
          <a:lstStyle/>
          <a:p>
            <a:pPr marL="342900" indent="-342900" algn="just">
              <a:spcBef>
                <a:spcPts val="600"/>
              </a:spcBef>
              <a:spcAft>
                <a:spcPts val="600"/>
              </a:spcAft>
              <a:buFont typeface="Arial" pitchFamily="34" charset="0"/>
              <a:buChar char="•"/>
            </a:pPr>
            <a:r>
              <a:rPr lang="lt-LT" dirty="0" smtClean="0">
                <a:latin typeface="+mn-lt"/>
              </a:rPr>
              <a:t>Planuojama atnaujinti E. pristatymo sistemos portalą taip, kad </a:t>
            </a:r>
            <a:r>
              <a:rPr lang="lt-LT" dirty="0" smtClean="0"/>
              <a:t>juridinio asmens E. pristatymo dėžutės naudotojai galėtų patys laikinai suteikti savo teises kitam asmeniui</a:t>
            </a:r>
            <a:endParaRPr lang="lt-LT" dirty="0" smtClean="0">
              <a:latin typeface="+mn-lt"/>
            </a:endParaRPr>
          </a:p>
          <a:p>
            <a:pPr marL="342900" indent="-342900" algn="just">
              <a:spcBef>
                <a:spcPts val="600"/>
              </a:spcBef>
              <a:spcAft>
                <a:spcPts val="600"/>
              </a:spcAft>
              <a:buFont typeface="Arial" pitchFamily="34" charset="0"/>
              <a:buChar char="•"/>
            </a:pPr>
            <a:r>
              <a:rPr lang="lt-LT" dirty="0" smtClean="0">
                <a:latin typeface="+mn-lt"/>
              </a:rPr>
              <a:t>Ši galimybė paskirti „pavaduojantį“ E. pristatymo dėžutės naudotoją yra aktuali tuo atveju, jei </a:t>
            </a:r>
            <a:r>
              <a:rPr lang="lt-LT" dirty="0" smtClean="0"/>
              <a:t>juridinio asmens E. pristatymo dėžutės naudotoja</a:t>
            </a:r>
            <a:r>
              <a:rPr lang="lt-LT" dirty="0" smtClean="0">
                <a:latin typeface="+mn-lt"/>
              </a:rPr>
              <a:t>s:</a:t>
            </a:r>
          </a:p>
          <a:p>
            <a:pPr marL="711200" indent="-342900" algn="just">
              <a:spcBef>
                <a:spcPts val="600"/>
              </a:spcBef>
              <a:spcAft>
                <a:spcPts val="600"/>
              </a:spcAft>
              <a:buFont typeface="Arial" pitchFamily="34" charset="0"/>
              <a:buChar char="•"/>
            </a:pPr>
            <a:r>
              <a:rPr lang="lt-LT" dirty="0" smtClean="0">
                <a:latin typeface="+mn-lt"/>
              </a:rPr>
              <a:t>suserga</a:t>
            </a:r>
          </a:p>
          <a:p>
            <a:pPr marL="711200" indent="-342900" algn="just">
              <a:spcBef>
                <a:spcPts val="600"/>
              </a:spcBef>
              <a:spcAft>
                <a:spcPts val="600"/>
              </a:spcAft>
              <a:buFont typeface="Arial" pitchFamily="34" charset="0"/>
              <a:buChar char="•"/>
            </a:pPr>
            <a:r>
              <a:rPr lang="lt-LT" dirty="0" smtClean="0">
                <a:latin typeface="+mn-lt"/>
              </a:rPr>
              <a:t>išvažiuoja į komandiruotę</a:t>
            </a:r>
          </a:p>
          <a:p>
            <a:pPr marL="711200" indent="-342900" algn="just">
              <a:spcBef>
                <a:spcPts val="600"/>
              </a:spcBef>
              <a:spcAft>
                <a:spcPts val="600"/>
              </a:spcAft>
              <a:buFont typeface="Arial" pitchFamily="34" charset="0"/>
              <a:buChar char="•"/>
            </a:pPr>
            <a:r>
              <a:rPr lang="lt-LT" dirty="0" smtClean="0">
                <a:latin typeface="+mn-lt"/>
              </a:rPr>
              <a:t>išeina atostogų</a:t>
            </a:r>
          </a:p>
          <a:p>
            <a:pPr marL="711200" indent="-342900" algn="just">
              <a:spcBef>
                <a:spcPts val="600"/>
              </a:spcBef>
              <a:spcAft>
                <a:spcPts val="600"/>
              </a:spcAft>
              <a:buFont typeface="Arial" pitchFamily="34" charset="0"/>
              <a:buChar char="•"/>
            </a:pPr>
            <a:r>
              <a:rPr lang="lt-LT" dirty="0" smtClean="0">
                <a:latin typeface="+mn-lt"/>
              </a:rPr>
              <a:t>kitais asmens nebuvimo darbe atvejais</a:t>
            </a:r>
          </a:p>
          <a:p>
            <a:pPr marL="342900" indent="-342900" algn="just">
              <a:spcBef>
                <a:spcPts val="600"/>
              </a:spcBef>
              <a:spcAft>
                <a:spcPts val="600"/>
              </a:spcAft>
              <a:buFont typeface="Arial" pitchFamily="34" charset="0"/>
              <a:buChar char="•"/>
            </a:pPr>
            <a:r>
              <a:rPr lang="lt-LT" dirty="0" smtClean="0">
                <a:latin typeface="+mn-lt"/>
              </a:rPr>
              <a:t>Tokiu būdu bus užtikrinta, kad E. pristatymo dėžutės naudotojas gali būti tikras, kad jį pavaduosiančiam asmeniui visos reikalingos teisės E. pristatymo sistemoje bus suteiktos laiku</a:t>
            </a:r>
            <a:endParaRPr lang="lt-LT" dirty="0">
              <a:latin typeface="+mn-lt"/>
            </a:endParaRPr>
          </a:p>
        </p:txBody>
      </p:sp>
      <p:pic>
        <p:nvPicPr>
          <p:cNvPr id="7" name="Picture 3" descr="C:\Users\Petras\Desktop\PNG-128\Client_Male_Light.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8538" y="3212976"/>
            <a:ext cx="720080" cy="72008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http://icons.iconarchive.com/icons/icons-land/vista-people/256/Person-Male-Light-icon.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96501" y="3789040"/>
            <a:ext cx="720080" cy="720080"/>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Arrow Connector 13"/>
          <p:cNvCxnSpPr/>
          <p:nvPr/>
        </p:nvCxnSpPr>
        <p:spPr>
          <a:xfrm>
            <a:off x="6804248" y="3933056"/>
            <a:ext cx="720080" cy="360040"/>
          </a:xfrm>
          <a:prstGeom prst="straightConnector1">
            <a:avLst/>
          </a:prstGeom>
          <a:solidFill>
            <a:schemeClr val="bg1"/>
          </a:solidFill>
          <a:ln w="38100">
            <a:solidFill>
              <a:srgbClr val="FFC000"/>
            </a:solidFill>
            <a:prstDash val="solid"/>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p:sp>
        <p:nvSpPr>
          <p:cNvPr id="15" name="Rectangle 14"/>
          <p:cNvSpPr/>
          <p:nvPr/>
        </p:nvSpPr>
        <p:spPr>
          <a:xfrm>
            <a:off x="5396490" y="3995479"/>
            <a:ext cx="1407758" cy="430887"/>
          </a:xfrm>
          <a:prstGeom prst="rect">
            <a:avLst/>
          </a:prstGeom>
        </p:spPr>
        <p:txBody>
          <a:bodyPr wrap="none">
            <a:spAutoFit/>
          </a:bodyPr>
          <a:lstStyle/>
          <a:p>
            <a:pPr algn="ctr"/>
            <a:r>
              <a:rPr lang="lt-LT" sz="1100" i="1" dirty="0" smtClean="0"/>
              <a:t>E. pristatymo </a:t>
            </a:r>
            <a:br>
              <a:rPr lang="lt-LT" sz="1100" i="1" dirty="0" smtClean="0"/>
            </a:br>
            <a:r>
              <a:rPr lang="lt-LT" sz="1100" i="1" dirty="0" smtClean="0"/>
              <a:t>dėžutės naudotojas</a:t>
            </a:r>
            <a:endParaRPr lang="lt-LT" sz="1100" i="1" dirty="0"/>
          </a:p>
        </p:txBody>
      </p:sp>
      <p:sp>
        <p:nvSpPr>
          <p:cNvPr id="17" name="Rectangle 16"/>
          <p:cNvSpPr/>
          <p:nvPr/>
        </p:nvSpPr>
        <p:spPr>
          <a:xfrm>
            <a:off x="7508222" y="4510281"/>
            <a:ext cx="1072730" cy="430887"/>
          </a:xfrm>
          <a:prstGeom prst="rect">
            <a:avLst/>
          </a:prstGeom>
        </p:spPr>
        <p:txBody>
          <a:bodyPr wrap="none">
            <a:spAutoFit/>
          </a:bodyPr>
          <a:lstStyle/>
          <a:p>
            <a:pPr algn="ctr"/>
            <a:r>
              <a:rPr lang="lt-LT" sz="1100" i="1" dirty="0" smtClean="0"/>
              <a:t>Pavaduojantis</a:t>
            </a:r>
            <a:br>
              <a:rPr lang="lt-LT" sz="1100" i="1" dirty="0" smtClean="0"/>
            </a:br>
            <a:r>
              <a:rPr lang="lt-LT" sz="1100" i="1" dirty="0" smtClean="0"/>
              <a:t>asmuo</a:t>
            </a:r>
            <a:endParaRPr lang="lt-LT" sz="1100" i="1" dirty="0"/>
          </a:p>
        </p:txBody>
      </p:sp>
    </p:spTree>
    <p:extLst>
      <p:ext uri="{BB962C8B-B14F-4D97-AF65-F5344CB8AC3E}">
        <p14:creationId xmlns:p14="http://schemas.microsoft.com/office/powerpoint/2010/main" val="36918607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C:\Users\elenas\Desktop\Untitled-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5970588"/>
            <a:ext cx="9144001" cy="887412"/>
          </a:xfrm>
          <a:prstGeom prst="rect">
            <a:avLst/>
          </a:prstGeom>
          <a:noFill/>
          <a:extLst>
            <a:ext uri="{909E8E84-426E-40DD-AFC4-6F175D3DCCD1}">
              <a14:hiddenFill xmlns:a14="http://schemas.microsoft.com/office/drawing/2010/main">
                <a:solidFill>
                  <a:srgbClr val="FFFFFF"/>
                </a:solidFill>
              </a14:hiddenFill>
            </a:ext>
          </a:extLst>
        </p:spPr>
      </p:pic>
      <p:sp>
        <p:nvSpPr>
          <p:cNvPr id="4" name="Parallelogram 3"/>
          <p:cNvSpPr/>
          <p:nvPr/>
        </p:nvSpPr>
        <p:spPr>
          <a:xfrm>
            <a:off x="971600" y="2564904"/>
            <a:ext cx="3456384" cy="864096"/>
          </a:xfrm>
          <a:prstGeom prst="parallelogram">
            <a:avLst>
              <a:gd name="adj" fmla="val 14006"/>
            </a:avLst>
          </a:prstGeom>
          <a:solidFill>
            <a:srgbClr val="FFE600"/>
          </a:solidFill>
          <a:ln w="381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KLAUSIMAI - ATSAKYMAI</a:t>
            </a:r>
            <a:endParaRPr lang="lt-LT" dirty="0">
              <a:solidFill>
                <a:schemeClr val="tx1"/>
              </a:solidFill>
            </a:endParaRPr>
          </a:p>
        </p:txBody>
      </p:sp>
      <p:sp>
        <p:nvSpPr>
          <p:cNvPr id="5" name="Parallelogram 4"/>
          <p:cNvSpPr/>
          <p:nvPr/>
        </p:nvSpPr>
        <p:spPr>
          <a:xfrm>
            <a:off x="1080120" y="3861048"/>
            <a:ext cx="3131840" cy="504056"/>
          </a:xfrm>
          <a:prstGeom prst="parallelogram">
            <a:avLst/>
          </a:prstGeom>
          <a:noFill/>
          <a:ln w="381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a:solidFill>
                  <a:schemeClr val="tx1"/>
                </a:solidFill>
              </a:rPr>
              <a:t>Dėkojame už dėmesį</a:t>
            </a:r>
            <a:r>
              <a:rPr lang="lt-LT" dirty="0" smtClean="0">
                <a:solidFill>
                  <a:schemeClr val="tx1"/>
                </a:solidFill>
              </a:rPr>
              <a:t>!</a:t>
            </a:r>
            <a:endParaRPr lang="lt-LT" dirty="0">
              <a:solidFill>
                <a:schemeClr val="tx1"/>
              </a:solidFill>
            </a:endParaRPr>
          </a:p>
        </p:txBody>
      </p:sp>
    </p:spTree>
    <p:extLst>
      <p:ext uri="{BB962C8B-B14F-4D97-AF65-F5344CB8AC3E}">
        <p14:creationId xmlns:p14="http://schemas.microsoft.com/office/powerpoint/2010/main" val="297915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6279" y="836712"/>
            <a:ext cx="8068169" cy="461665"/>
          </a:xfrm>
          <a:prstGeom prst="rect">
            <a:avLst/>
          </a:prstGeom>
        </p:spPr>
        <p:txBody>
          <a:bodyPr wrap="square">
            <a:spAutoFit/>
          </a:bodyPr>
          <a:lstStyle/>
          <a:p>
            <a:pPr marL="342900" indent="-342900">
              <a:spcBef>
                <a:spcPct val="20000"/>
              </a:spcBef>
              <a:defRPr/>
            </a:pPr>
            <a:r>
              <a:rPr lang="lt-LT" sz="2400" b="1" kern="0" dirty="0" smtClean="0"/>
              <a:t>Turinys</a:t>
            </a:r>
            <a:endParaRPr lang="lt-LT" sz="2400" b="1" kern="0" dirty="0"/>
          </a:p>
        </p:txBody>
      </p:sp>
      <p:pic>
        <p:nvPicPr>
          <p:cNvPr id="5" name="Picture 4" descr="C:\Users\elenas\Desktop\Untitled-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970588"/>
            <a:ext cx="9144001" cy="88741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83568" y="1571525"/>
            <a:ext cx="7704856" cy="2908489"/>
          </a:xfrm>
          <a:prstGeom prst="rect">
            <a:avLst/>
          </a:prstGeom>
          <a:noFill/>
        </p:spPr>
        <p:txBody>
          <a:bodyPr wrap="square" rtlCol="0">
            <a:spAutoFit/>
          </a:bodyPr>
          <a:lstStyle/>
          <a:p>
            <a:pPr marL="342900" indent="-342900" algn="just">
              <a:spcBef>
                <a:spcPts val="600"/>
              </a:spcBef>
              <a:spcAft>
                <a:spcPts val="600"/>
              </a:spcAft>
              <a:buFont typeface="+mj-lt"/>
              <a:buAutoNum type="arabicPeriod"/>
            </a:pPr>
            <a:r>
              <a:rPr lang="lt-LT" sz="2400" dirty="0" smtClean="0"/>
              <a:t>E. pristatymo projektas</a:t>
            </a:r>
          </a:p>
          <a:p>
            <a:pPr marL="342900" indent="-342900" algn="just">
              <a:spcBef>
                <a:spcPts val="600"/>
              </a:spcBef>
              <a:spcAft>
                <a:spcPts val="600"/>
              </a:spcAft>
              <a:buFont typeface="+mj-lt"/>
              <a:buAutoNum type="arabicPeriod"/>
            </a:pPr>
            <a:r>
              <a:rPr lang="lt-LT" sz="2400" dirty="0" smtClean="0"/>
              <a:t>E. pristatymo projekto plėtra</a:t>
            </a:r>
          </a:p>
          <a:p>
            <a:pPr marL="342900" indent="-342900" algn="just">
              <a:spcBef>
                <a:spcPts val="600"/>
              </a:spcBef>
              <a:spcAft>
                <a:spcPts val="600"/>
              </a:spcAft>
              <a:buFont typeface="+mj-lt"/>
              <a:buAutoNum type="arabicPeriod"/>
            </a:pPr>
            <a:r>
              <a:rPr lang="lt-LT" sz="2400" dirty="0" smtClean="0"/>
              <a:t>Teisinės aplinkos uždaviniai</a:t>
            </a:r>
          </a:p>
          <a:p>
            <a:pPr marL="342900" indent="-342900" algn="just">
              <a:spcBef>
                <a:spcPts val="600"/>
              </a:spcBef>
              <a:spcAft>
                <a:spcPts val="600"/>
              </a:spcAft>
              <a:buFont typeface="+mj-lt"/>
              <a:buAutoNum type="arabicPeriod"/>
            </a:pPr>
            <a:r>
              <a:rPr lang="lt-LT" sz="2400" dirty="0" smtClean="0"/>
              <a:t>E. pristatymo sistema / Visi su visais</a:t>
            </a:r>
          </a:p>
          <a:p>
            <a:pPr marL="342900" indent="-342900" algn="just">
              <a:spcBef>
                <a:spcPts val="600"/>
              </a:spcBef>
              <a:spcAft>
                <a:spcPts val="600"/>
              </a:spcAft>
              <a:buFont typeface="+mj-lt"/>
              <a:buAutoNum type="arabicPeriod"/>
            </a:pPr>
            <a:r>
              <a:rPr lang="lt-LT" sz="2400" dirty="0" smtClean="0"/>
              <a:t>E. pristatymo projekto plėtros kryptys</a:t>
            </a:r>
          </a:p>
          <a:p>
            <a:pPr marL="342900" indent="-342900">
              <a:buFont typeface="+mj-lt"/>
              <a:buAutoNum type="arabicPeriod"/>
            </a:pPr>
            <a:endParaRPr lang="lt-LT" dirty="0"/>
          </a:p>
        </p:txBody>
      </p:sp>
    </p:spTree>
    <p:extLst>
      <p:ext uri="{BB962C8B-B14F-4D97-AF65-F5344CB8AC3E}">
        <p14:creationId xmlns:p14="http://schemas.microsoft.com/office/powerpoint/2010/main" val="71275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340768"/>
            <a:ext cx="8212185" cy="4247317"/>
          </a:xfrm>
          <a:prstGeom prst="rect">
            <a:avLst/>
          </a:prstGeom>
        </p:spPr>
        <p:txBody>
          <a:bodyPr wrap="square">
            <a:spAutoFit/>
          </a:bodyPr>
          <a:lstStyle/>
          <a:p>
            <a:pPr marL="342900" indent="-342900" algn="just">
              <a:spcBef>
                <a:spcPts val="600"/>
              </a:spcBef>
              <a:spcAft>
                <a:spcPts val="600"/>
              </a:spcAft>
              <a:buFont typeface="Arial" pitchFamily="34" charset="0"/>
              <a:buChar char="•"/>
            </a:pPr>
            <a:r>
              <a:rPr lang="lt-LT" sz="2000" dirty="0" smtClean="0">
                <a:latin typeface="+mn-lt"/>
              </a:rPr>
              <a:t>Siekiama sukurti patogias, lengvai pasiekiamas ir naudingas elektroninių pranešimų ir dokumentų pristatymo elektronines paslaugas</a:t>
            </a:r>
          </a:p>
          <a:p>
            <a:pPr marL="342900" indent="-342900" algn="just">
              <a:spcBef>
                <a:spcPts val="600"/>
              </a:spcBef>
              <a:spcAft>
                <a:spcPts val="600"/>
              </a:spcAft>
              <a:buFont typeface="Arial" pitchFamily="34" charset="0"/>
              <a:buChar char="•"/>
            </a:pPr>
            <a:r>
              <a:rPr lang="lt-LT" sz="2000" dirty="0" smtClean="0">
                <a:latin typeface="+mn-lt"/>
              </a:rPr>
              <a:t>Projektą vykdo LR susisiekimo ministerija kartu su partneriu AB Lietuvos paštu. Projektas finansuojamas ES lėšomis pagal Ekonomikos augimo veiksmų programos priemonę „Elektroninės valdžios paslaugos“ </a:t>
            </a:r>
          </a:p>
          <a:p>
            <a:pPr marL="342900" indent="-342900" algn="just">
              <a:spcBef>
                <a:spcPts val="600"/>
              </a:spcBef>
              <a:spcAft>
                <a:spcPts val="600"/>
              </a:spcAft>
              <a:buFont typeface="Arial" pitchFamily="34" charset="0"/>
              <a:buChar char="•"/>
            </a:pPr>
            <a:r>
              <a:rPr lang="lt-LT" sz="2000" dirty="0" smtClean="0">
                <a:latin typeface="+mn-lt"/>
              </a:rPr>
              <a:t>Šiuo metu prie E. pristatymo sistemos prisijungę: </a:t>
            </a:r>
          </a:p>
          <a:p>
            <a:pPr marL="800100" lvl="1" indent="-342900" algn="just">
              <a:spcBef>
                <a:spcPts val="600"/>
              </a:spcBef>
              <a:spcAft>
                <a:spcPts val="600"/>
              </a:spcAft>
              <a:buFont typeface="Arial" pitchFamily="34" charset="0"/>
              <a:buChar char="•"/>
            </a:pPr>
            <a:r>
              <a:rPr lang="lt-LT" sz="2000" dirty="0" smtClean="0">
                <a:latin typeface="+mn-lt"/>
              </a:rPr>
              <a:t>69 valstybės institucijos</a:t>
            </a:r>
          </a:p>
          <a:p>
            <a:pPr marL="800100" lvl="1" indent="-342900" algn="just">
              <a:spcBef>
                <a:spcPts val="600"/>
              </a:spcBef>
              <a:spcAft>
                <a:spcPts val="600"/>
              </a:spcAft>
              <a:buFont typeface="Arial" pitchFamily="34" charset="0"/>
              <a:buChar char="•"/>
            </a:pPr>
            <a:r>
              <a:rPr lang="lt-LT" sz="2000" dirty="0" smtClean="0">
                <a:latin typeface="+mn-lt"/>
              </a:rPr>
              <a:t>123 juridiniai asmenys</a:t>
            </a:r>
          </a:p>
          <a:p>
            <a:pPr marL="800100" lvl="1" indent="-342900" algn="just">
              <a:spcBef>
                <a:spcPts val="600"/>
              </a:spcBef>
              <a:spcAft>
                <a:spcPts val="600"/>
              </a:spcAft>
              <a:buFont typeface="Arial" pitchFamily="34" charset="0"/>
              <a:buChar char="•"/>
            </a:pPr>
            <a:r>
              <a:rPr lang="lt-LT" sz="2000" dirty="0" smtClean="0">
                <a:latin typeface="+mn-lt"/>
              </a:rPr>
              <a:t>998 fiziniai asmenys</a:t>
            </a:r>
          </a:p>
        </p:txBody>
      </p:sp>
      <p:sp>
        <p:nvSpPr>
          <p:cNvPr id="5" name="Rectangle 4"/>
          <p:cNvSpPr/>
          <p:nvPr/>
        </p:nvSpPr>
        <p:spPr>
          <a:xfrm>
            <a:off x="472172" y="635496"/>
            <a:ext cx="8262913" cy="461665"/>
          </a:xfrm>
          <a:prstGeom prst="rect">
            <a:avLst/>
          </a:prstGeom>
        </p:spPr>
        <p:txBody>
          <a:bodyPr wrap="square">
            <a:spAutoFit/>
          </a:bodyPr>
          <a:lstStyle/>
          <a:p>
            <a:pPr marL="342900" indent="-342900">
              <a:spcBef>
                <a:spcPct val="20000"/>
              </a:spcBef>
              <a:defRPr/>
            </a:pPr>
            <a:r>
              <a:rPr lang="lt-LT" sz="2400" b="1" kern="0" dirty="0" smtClean="0"/>
              <a:t>E. pristatymo projektas </a:t>
            </a:r>
            <a:endParaRPr lang="lt-LT" sz="2400" b="1" kern="0" dirty="0"/>
          </a:p>
        </p:txBody>
      </p:sp>
      <p:pic>
        <p:nvPicPr>
          <p:cNvPr id="6" name="Picture 4" descr="C:\Users\elenas\Desktop\Untitled-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970588"/>
            <a:ext cx="9144001" cy="887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9457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340768"/>
            <a:ext cx="8212185" cy="3785652"/>
          </a:xfrm>
          <a:prstGeom prst="rect">
            <a:avLst/>
          </a:prstGeom>
        </p:spPr>
        <p:txBody>
          <a:bodyPr wrap="square">
            <a:spAutoFit/>
          </a:bodyPr>
          <a:lstStyle/>
          <a:p>
            <a:pPr marL="342900" indent="-342900" algn="just">
              <a:spcBef>
                <a:spcPts val="600"/>
              </a:spcBef>
              <a:spcAft>
                <a:spcPts val="600"/>
              </a:spcAft>
              <a:buFont typeface="Arial" pitchFamily="34" charset="0"/>
              <a:buChar char="•"/>
            </a:pPr>
            <a:r>
              <a:rPr lang="lt-LT" sz="2000" b="1" dirty="0" smtClean="0">
                <a:latin typeface="+mn-lt"/>
              </a:rPr>
              <a:t>2014-08-13</a:t>
            </a:r>
            <a:r>
              <a:rPr lang="lt-LT" sz="2000" dirty="0" smtClean="0">
                <a:latin typeface="+mn-lt"/>
              </a:rPr>
              <a:t> IVPK direktoriaus įsakymu Nr. T-98 patvirtinta plėtros paraiška bei skirtas papildomas finansavimas - </a:t>
            </a:r>
            <a:r>
              <a:rPr lang="lt-LT" sz="2000" b="1" dirty="0" smtClean="0">
                <a:latin typeface="+mn-lt"/>
              </a:rPr>
              <a:t>2 745 720,21 Lt</a:t>
            </a:r>
          </a:p>
          <a:p>
            <a:pPr marL="342900" indent="-342900" algn="just">
              <a:spcBef>
                <a:spcPts val="600"/>
              </a:spcBef>
              <a:spcAft>
                <a:spcPts val="600"/>
              </a:spcAft>
              <a:buFont typeface="Arial" pitchFamily="34" charset="0"/>
              <a:buChar char="•"/>
            </a:pPr>
            <a:r>
              <a:rPr lang="lt-LT" sz="2000" dirty="0" smtClean="0">
                <a:latin typeface="+mn-lt"/>
              </a:rPr>
              <a:t>Iki </a:t>
            </a:r>
            <a:r>
              <a:rPr lang="lt-LT" sz="2000" b="1" dirty="0" smtClean="0">
                <a:latin typeface="+mn-lt"/>
              </a:rPr>
              <a:t>2015-04-15</a:t>
            </a:r>
            <a:r>
              <a:rPr lang="lt-LT" sz="2000" dirty="0" smtClean="0">
                <a:latin typeface="+mn-lt"/>
              </a:rPr>
              <a:t> numatoma </a:t>
            </a:r>
            <a:r>
              <a:rPr lang="lt-LT" sz="2000" dirty="0" smtClean="0"/>
              <a:t>iš dokumentų valdymo sistemų (toliau – DVS) pusės </a:t>
            </a:r>
            <a:r>
              <a:rPr lang="lt-LT" sz="2000" dirty="0" smtClean="0">
                <a:latin typeface="+mn-lt"/>
              </a:rPr>
              <a:t>sukurti 7 dažniausiai naudojamų valstybės institucijų DVS sąsajas su </a:t>
            </a:r>
            <a:r>
              <a:rPr lang="lt-LT" sz="2000" dirty="0" smtClean="0"/>
              <a:t>E. pristatymo sistema</a:t>
            </a:r>
            <a:endParaRPr lang="lt-LT" sz="2000" dirty="0" smtClean="0">
              <a:latin typeface="+mn-lt"/>
            </a:endParaRPr>
          </a:p>
          <a:p>
            <a:pPr marL="342900" indent="-342900" algn="just">
              <a:spcBef>
                <a:spcPts val="600"/>
              </a:spcBef>
              <a:spcAft>
                <a:spcPts val="600"/>
              </a:spcAft>
              <a:buFont typeface="Arial" pitchFamily="34" charset="0"/>
              <a:buChar char="•"/>
            </a:pPr>
            <a:r>
              <a:rPr lang="lt-LT" sz="2000" dirty="0" smtClean="0">
                <a:latin typeface="+mn-lt"/>
              </a:rPr>
              <a:t>Iki </a:t>
            </a:r>
            <a:r>
              <a:rPr lang="lt-LT" sz="2000" b="1" dirty="0" smtClean="0">
                <a:latin typeface="+mn-lt"/>
              </a:rPr>
              <a:t>2015-06-15</a:t>
            </a:r>
            <a:r>
              <a:rPr lang="lt-LT" sz="2000" dirty="0" smtClean="0">
                <a:latin typeface="+mn-lt"/>
              </a:rPr>
              <a:t> numatoma baigti E. pristatymo plėtra plėtros darbus bei atnaujintų DVS diegimo darbus institucijose</a:t>
            </a:r>
          </a:p>
          <a:p>
            <a:pPr marL="342900" indent="-342900" algn="just">
              <a:spcBef>
                <a:spcPts val="600"/>
              </a:spcBef>
              <a:spcAft>
                <a:spcPts val="600"/>
              </a:spcAft>
              <a:buFont typeface="Arial" pitchFamily="34" charset="0"/>
              <a:buChar char="•"/>
            </a:pPr>
            <a:r>
              <a:rPr lang="lt-LT" sz="2000" dirty="0" smtClean="0">
                <a:latin typeface="+mn-lt"/>
              </a:rPr>
              <a:t>Projekto vykdytojas iki </a:t>
            </a:r>
            <a:r>
              <a:rPr lang="lt-LT" sz="2000" b="1" dirty="0" smtClean="0">
                <a:latin typeface="+mn-lt"/>
              </a:rPr>
              <a:t>2015-09-30</a:t>
            </a:r>
            <a:r>
              <a:rPr lang="lt-LT" sz="2000" dirty="0" smtClean="0">
                <a:latin typeface="+mn-lt"/>
              </a:rPr>
              <a:t> turi pateikti projekto įgyvendinimo ataskaitą ir galutinį mokėjimo prašymą</a:t>
            </a:r>
          </a:p>
          <a:p>
            <a:pPr marL="342900" indent="-342900" algn="just">
              <a:spcBef>
                <a:spcPts val="600"/>
              </a:spcBef>
              <a:spcAft>
                <a:spcPts val="600"/>
              </a:spcAft>
              <a:buFont typeface="Arial" pitchFamily="34" charset="0"/>
              <a:buChar char="•"/>
            </a:pPr>
            <a:endParaRPr lang="lt-LT" sz="2000" dirty="0" smtClean="0">
              <a:latin typeface="+mn-lt"/>
            </a:endParaRPr>
          </a:p>
        </p:txBody>
      </p:sp>
      <p:sp>
        <p:nvSpPr>
          <p:cNvPr id="5" name="Rectangle 4"/>
          <p:cNvSpPr/>
          <p:nvPr/>
        </p:nvSpPr>
        <p:spPr>
          <a:xfrm>
            <a:off x="472172" y="635496"/>
            <a:ext cx="8262913" cy="461665"/>
          </a:xfrm>
          <a:prstGeom prst="rect">
            <a:avLst/>
          </a:prstGeom>
        </p:spPr>
        <p:txBody>
          <a:bodyPr wrap="square">
            <a:spAutoFit/>
          </a:bodyPr>
          <a:lstStyle/>
          <a:p>
            <a:pPr marL="342900" indent="-342900">
              <a:spcBef>
                <a:spcPct val="20000"/>
              </a:spcBef>
              <a:defRPr/>
            </a:pPr>
            <a:r>
              <a:rPr lang="lt-LT" sz="2400" b="1" kern="0" dirty="0" smtClean="0"/>
              <a:t>E. pristatymo projekto plėtra</a:t>
            </a:r>
            <a:endParaRPr lang="lt-LT" sz="2400" b="1" kern="0" dirty="0"/>
          </a:p>
        </p:txBody>
      </p:sp>
      <p:pic>
        <p:nvPicPr>
          <p:cNvPr id="6" name="Picture 4" descr="C:\Users\elenas\Desktop\Untitled-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970588"/>
            <a:ext cx="9144001" cy="887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9457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340768"/>
            <a:ext cx="8212185" cy="4862870"/>
          </a:xfrm>
          <a:prstGeom prst="rect">
            <a:avLst/>
          </a:prstGeom>
        </p:spPr>
        <p:txBody>
          <a:bodyPr wrap="square">
            <a:spAutoFit/>
          </a:bodyPr>
          <a:lstStyle/>
          <a:p>
            <a:pPr marL="342900" indent="-342900" algn="just">
              <a:spcBef>
                <a:spcPts val="600"/>
              </a:spcBef>
              <a:spcAft>
                <a:spcPts val="600"/>
              </a:spcAft>
              <a:buFont typeface="Arial" pitchFamily="34" charset="0"/>
              <a:buChar char="•"/>
            </a:pPr>
            <a:r>
              <a:rPr lang="lt-LT" sz="2000" dirty="0" smtClean="0">
                <a:latin typeface="+mn-lt"/>
              </a:rPr>
              <a:t>LRV nutarimu įtvirtinti E. pristatymo sistemos privalomumą tarp valstybės bei savivaldos institucijų</a:t>
            </a:r>
          </a:p>
          <a:p>
            <a:pPr marL="342900" indent="-342900" algn="just">
              <a:spcBef>
                <a:spcPts val="600"/>
              </a:spcBef>
              <a:spcAft>
                <a:spcPts val="600"/>
              </a:spcAft>
              <a:buFont typeface="Arial" pitchFamily="34" charset="0"/>
              <a:buChar char="•"/>
            </a:pPr>
            <a:r>
              <a:rPr lang="lt-LT" sz="2000" dirty="0" smtClean="0">
                <a:latin typeface="+mn-lt"/>
              </a:rPr>
              <a:t>Įteisinti fizinių </a:t>
            </a:r>
            <a:r>
              <a:rPr lang="lt-LT" sz="2000" dirty="0">
                <a:latin typeface="+mn-lt"/>
              </a:rPr>
              <a:t>asmenų duomenų </a:t>
            </a:r>
            <a:r>
              <a:rPr lang="lt-LT" sz="2000" dirty="0" smtClean="0">
                <a:latin typeface="+mn-lt"/>
              </a:rPr>
              <a:t>gavimą </a:t>
            </a:r>
            <a:r>
              <a:rPr lang="lt-LT" sz="2000" dirty="0">
                <a:latin typeface="+mn-lt"/>
              </a:rPr>
              <a:t>iš </a:t>
            </a:r>
            <a:r>
              <a:rPr lang="lt-LT" sz="2000" dirty="0" smtClean="0">
                <a:latin typeface="+mn-lt"/>
              </a:rPr>
              <a:t>Gyventojų registro ir sukurti neaktyvuotas E. pristatymo dėžutes visiems Lietuvos Respublikos fiziniams ir juridiniams asmenims</a:t>
            </a:r>
            <a:endParaRPr lang="lt-LT" sz="2000" dirty="0">
              <a:latin typeface="+mn-lt"/>
            </a:endParaRPr>
          </a:p>
          <a:p>
            <a:pPr marL="342900" indent="-342900" algn="just">
              <a:spcBef>
                <a:spcPts val="600"/>
              </a:spcBef>
              <a:spcAft>
                <a:spcPts val="600"/>
              </a:spcAft>
              <a:buFont typeface="Arial" pitchFamily="34" charset="0"/>
              <a:buChar char="•"/>
            </a:pPr>
            <a:r>
              <a:rPr lang="lt-LT" sz="2000" dirty="0" smtClean="0">
                <a:latin typeface="+mn-lt"/>
              </a:rPr>
              <a:t>Įtvirtinti nuostatą, kad iš </a:t>
            </a:r>
            <a:r>
              <a:rPr lang="lt-LT" sz="2000" dirty="0">
                <a:latin typeface="+mn-lt"/>
              </a:rPr>
              <a:t>E. pristatymo sistemos </a:t>
            </a:r>
            <a:r>
              <a:rPr lang="lt-LT" sz="2000" dirty="0" smtClean="0">
                <a:latin typeface="+mn-lt"/>
              </a:rPr>
              <a:t>atspausdinta, fiziniu būdu pristatyta el</a:t>
            </a:r>
            <a:r>
              <a:rPr lang="lt-LT" sz="2000" dirty="0">
                <a:latin typeface="+mn-lt"/>
              </a:rPr>
              <a:t>. dokumento </a:t>
            </a:r>
            <a:r>
              <a:rPr lang="lt-LT" sz="2000" dirty="0" smtClean="0">
                <a:latin typeface="+mn-lt"/>
              </a:rPr>
              <a:t>kopija prilygsta originalaus dokumento gavimui</a:t>
            </a:r>
          </a:p>
          <a:p>
            <a:pPr marL="342900" indent="-342900" algn="just">
              <a:spcBef>
                <a:spcPts val="600"/>
              </a:spcBef>
              <a:spcAft>
                <a:spcPts val="600"/>
              </a:spcAft>
              <a:buFont typeface="Arial" pitchFamily="34" charset="0"/>
              <a:buChar char="•"/>
            </a:pPr>
            <a:r>
              <a:rPr lang="lt-LT" sz="2000" dirty="0" smtClean="0">
                <a:latin typeface="+mn-lt"/>
              </a:rPr>
              <a:t>Įtvirtinti teisę tretiesiems asmenims su el. dokumento gavėjo sutikimu gauti prieigą prie gavėjo el. dokumento, esančio </a:t>
            </a:r>
            <a:r>
              <a:rPr lang="lt-LT" sz="2000" dirty="0"/>
              <a:t>E. pristatymo </a:t>
            </a:r>
            <a:r>
              <a:rPr lang="lt-LT" sz="2000" dirty="0" smtClean="0"/>
              <a:t>sistemoje</a:t>
            </a:r>
            <a:endParaRPr lang="lt-LT" sz="2000" dirty="0">
              <a:latin typeface="+mn-lt"/>
            </a:endParaRPr>
          </a:p>
          <a:p>
            <a:pPr marL="342900" indent="-342900" algn="just">
              <a:spcBef>
                <a:spcPts val="600"/>
              </a:spcBef>
              <a:spcAft>
                <a:spcPts val="600"/>
              </a:spcAft>
              <a:buFont typeface="Arial" pitchFamily="34" charset="0"/>
              <a:buChar char="•"/>
            </a:pPr>
            <a:endParaRPr lang="lt-LT" sz="2000" dirty="0" smtClean="0">
              <a:latin typeface="+mn-lt"/>
            </a:endParaRPr>
          </a:p>
          <a:p>
            <a:pPr marL="342900" indent="-342900" algn="just">
              <a:spcBef>
                <a:spcPts val="600"/>
              </a:spcBef>
              <a:spcAft>
                <a:spcPts val="600"/>
              </a:spcAft>
              <a:buFont typeface="Arial" pitchFamily="34" charset="0"/>
              <a:buChar char="•"/>
            </a:pPr>
            <a:endParaRPr lang="lt-LT" sz="2000" dirty="0" smtClean="0">
              <a:latin typeface="+mn-lt"/>
            </a:endParaRPr>
          </a:p>
        </p:txBody>
      </p:sp>
      <p:sp>
        <p:nvSpPr>
          <p:cNvPr id="5" name="Rectangle 4"/>
          <p:cNvSpPr/>
          <p:nvPr/>
        </p:nvSpPr>
        <p:spPr>
          <a:xfrm>
            <a:off x="472172" y="635496"/>
            <a:ext cx="8262913" cy="461665"/>
          </a:xfrm>
          <a:prstGeom prst="rect">
            <a:avLst/>
          </a:prstGeom>
        </p:spPr>
        <p:txBody>
          <a:bodyPr wrap="square">
            <a:spAutoFit/>
          </a:bodyPr>
          <a:lstStyle/>
          <a:p>
            <a:pPr marL="342900" indent="-342900">
              <a:spcBef>
                <a:spcPct val="20000"/>
              </a:spcBef>
              <a:defRPr/>
            </a:pPr>
            <a:r>
              <a:rPr lang="lt-LT" sz="2400" b="1" kern="0" dirty="0" smtClean="0"/>
              <a:t>E. pristatymo projekto teisiniai uždaviniai</a:t>
            </a:r>
            <a:endParaRPr lang="lt-LT" sz="2400" b="1" kern="0" dirty="0"/>
          </a:p>
        </p:txBody>
      </p:sp>
      <p:pic>
        <p:nvPicPr>
          <p:cNvPr id="6" name="Picture 4" descr="C:\Users\elenas\Desktop\Untitled-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997972"/>
            <a:ext cx="9144001" cy="887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471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a:xfrm>
            <a:off x="7020272" y="4293659"/>
            <a:ext cx="1185662" cy="1101637"/>
          </a:xfrm>
          <a:prstGeom prst="rect">
            <a:avLst/>
          </a:prstGeom>
        </p:spPr>
        <p:style>
          <a:lnRef idx="1">
            <a:schemeClr val="accent5"/>
          </a:lnRef>
          <a:fillRef idx="3">
            <a:schemeClr val="accent5"/>
          </a:fillRef>
          <a:effectRef idx="2">
            <a:schemeClr val="accent5"/>
          </a:effectRef>
          <a:fontRef idx="minor">
            <a:schemeClr val="lt1"/>
          </a:fontRef>
        </p:style>
        <p:txBody>
          <a:bodyPr/>
          <a:lstStyle/>
          <a:p>
            <a:pPr>
              <a:defRPr/>
            </a:pPr>
            <a:endParaRPr lang="lt-LT" dirty="0">
              <a:solidFill>
                <a:schemeClr val="bg1"/>
              </a:solidFill>
            </a:endParaRPr>
          </a:p>
        </p:txBody>
      </p:sp>
      <p:sp>
        <p:nvSpPr>
          <p:cNvPr id="54" name="Oval 53"/>
          <p:cNvSpPr/>
          <p:nvPr/>
        </p:nvSpPr>
        <p:spPr bwMode="auto">
          <a:xfrm>
            <a:off x="7205123" y="4425481"/>
            <a:ext cx="858905" cy="756210"/>
          </a:xfrm>
          <a:prstGeom prst="ellips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lt-LT" dirty="0">
              <a:latin typeface="EYInterstate Light" pitchFamily="2" charset="0"/>
            </a:endParaRPr>
          </a:p>
        </p:txBody>
      </p:sp>
      <p:sp>
        <p:nvSpPr>
          <p:cNvPr id="4" name="Rectangle 3"/>
          <p:cNvSpPr/>
          <p:nvPr/>
        </p:nvSpPr>
        <p:spPr>
          <a:xfrm>
            <a:off x="287994" y="1052736"/>
            <a:ext cx="3672408" cy="4985980"/>
          </a:xfrm>
          <a:prstGeom prst="rect">
            <a:avLst/>
          </a:prstGeom>
        </p:spPr>
        <p:txBody>
          <a:bodyPr wrap="square">
            <a:spAutoFit/>
          </a:bodyPr>
          <a:lstStyle/>
          <a:p>
            <a:pPr marL="342900" indent="-342900" algn="just">
              <a:spcBef>
                <a:spcPts val="600"/>
              </a:spcBef>
              <a:spcAft>
                <a:spcPts val="600"/>
              </a:spcAft>
              <a:buFont typeface="Arial" pitchFamily="34" charset="0"/>
              <a:buChar char="•"/>
            </a:pPr>
            <a:r>
              <a:rPr lang="lt-LT" dirty="0" smtClean="0">
                <a:latin typeface="+mn-lt"/>
              </a:rPr>
              <a:t>Atlikta ir plečiama integracija su VIISP, sudarant sąlygas </a:t>
            </a:r>
            <a:r>
              <a:rPr lang="en-US" dirty="0" err="1" smtClean="0">
                <a:latin typeface="+mn-lt"/>
              </a:rPr>
              <a:t>teikti</a:t>
            </a:r>
            <a:r>
              <a:rPr lang="en-US" dirty="0" smtClean="0">
                <a:latin typeface="+mn-lt"/>
              </a:rPr>
              <a:t> el</a:t>
            </a:r>
            <a:r>
              <a:rPr lang="en-US" dirty="0" smtClean="0">
                <a:latin typeface="+mn-lt"/>
              </a:rPr>
              <a:t>. </a:t>
            </a:r>
            <a:r>
              <a:rPr lang="lt-LT" dirty="0" smtClean="0">
                <a:latin typeface="+mn-lt"/>
              </a:rPr>
              <a:t>paslaugas</a:t>
            </a:r>
          </a:p>
          <a:p>
            <a:pPr marL="342900" indent="-342900" algn="just">
              <a:spcBef>
                <a:spcPts val="600"/>
              </a:spcBef>
              <a:spcAft>
                <a:spcPts val="600"/>
              </a:spcAft>
              <a:buFont typeface="Arial" pitchFamily="34" charset="0"/>
              <a:buChar char="•"/>
            </a:pPr>
            <a:r>
              <a:rPr lang="lt-LT" dirty="0" smtClean="0">
                <a:latin typeface="+mn-lt"/>
              </a:rPr>
              <a:t>Atlikta ir tobulinama  integracija su Nacionalinės teismų administracijos IS</a:t>
            </a:r>
            <a:endParaRPr lang="lt-LT" dirty="0">
              <a:latin typeface="+mn-lt"/>
            </a:endParaRPr>
          </a:p>
          <a:p>
            <a:pPr marL="342900" indent="-342900" algn="just">
              <a:spcBef>
                <a:spcPts val="600"/>
              </a:spcBef>
              <a:spcAft>
                <a:spcPts val="600"/>
              </a:spcAft>
              <a:buFont typeface="Arial" pitchFamily="34" charset="0"/>
              <a:buChar char="•"/>
            </a:pPr>
            <a:r>
              <a:rPr lang="lt-LT" dirty="0" smtClean="0">
                <a:latin typeface="+mn-lt"/>
              </a:rPr>
              <a:t>Planuojama integracija su Lietuvos vyriausybės kanceliarijos vykdomu  projektu „</a:t>
            </a:r>
            <a:r>
              <a:rPr lang="lt-LT" dirty="0" smtClean="0"/>
              <a:t>Elektroninės </a:t>
            </a:r>
            <a:r>
              <a:rPr lang="lt-LT" dirty="0"/>
              <a:t>demokratijos paslaugų plėtra Lietuvos Respublikos </a:t>
            </a:r>
            <a:r>
              <a:rPr lang="lt-LT" dirty="0" smtClean="0"/>
              <a:t>Vyriausybėje“ bei kuriamomis </a:t>
            </a:r>
            <a:r>
              <a:rPr lang="lt-LT" dirty="0" err="1" smtClean="0"/>
              <a:t>el</a:t>
            </a:r>
            <a:r>
              <a:rPr lang="lt-LT" dirty="0" smtClean="0"/>
              <a:t>. paslaugomis</a:t>
            </a:r>
          </a:p>
          <a:p>
            <a:pPr marL="342900" indent="-342900" algn="just">
              <a:spcBef>
                <a:spcPts val="600"/>
              </a:spcBef>
              <a:spcAft>
                <a:spcPts val="600"/>
              </a:spcAft>
              <a:buFont typeface="Arial" pitchFamily="34" charset="0"/>
              <a:buChar char="•"/>
            </a:pPr>
            <a:r>
              <a:rPr lang="lt-LT" dirty="0" smtClean="0">
                <a:latin typeface="+mn-lt"/>
              </a:rPr>
              <a:t>Integracijos su įvairiomis institucijų DVS</a:t>
            </a:r>
          </a:p>
        </p:txBody>
      </p:sp>
      <p:sp>
        <p:nvSpPr>
          <p:cNvPr id="5" name="Rectangle 4"/>
          <p:cNvSpPr/>
          <p:nvPr/>
        </p:nvSpPr>
        <p:spPr>
          <a:xfrm>
            <a:off x="440542" y="410767"/>
            <a:ext cx="8262913" cy="461665"/>
          </a:xfrm>
          <a:prstGeom prst="rect">
            <a:avLst/>
          </a:prstGeom>
        </p:spPr>
        <p:txBody>
          <a:bodyPr wrap="square">
            <a:spAutoFit/>
          </a:bodyPr>
          <a:lstStyle/>
          <a:p>
            <a:pPr marL="342900" indent="-342900">
              <a:spcBef>
                <a:spcPct val="20000"/>
              </a:spcBef>
              <a:defRPr/>
            </a:pPr>
            <a:r>
              <a:rPr lang="lt-LT" sz="2400" b="1" kern="0" dirty="0" smtClean="0"/>
              <a:t>E. pristatymo sistema / Visi su visais</a:t>
            </a:r>
            <a:endParaRPr lang="lt-LT" sz="2400" b="1" kern="0" dirty="0"/>
          </a:p>
        </p:txBody>
      </p:sp>
      <p:pic>
        <p:nvPicPr>
          <p:cNvPr id="6" name="Picture 4" descr="C:\Users\elenas\Desktop\Untitled-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970588"/>
            <a:ext cx="9144001" cy="88741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4139952" y="2276872"/>
            <a:ext cx="1185662" cy="1101637"/>
          </a:xfrm>
          <a:prstGeom prst="rect">
            <a:avLst/>
          </a:prstGeom>
        </p:spPr>
        <p:style>
          <a:lnRef idx="1">
            <a:schemeClr val="accent5"/>
          </a:lnRef>
          <a:fillRef idx="3">
            <a:schemeClr val="accent5"/>
          </a:fillRef>
          <a:effectRef idx="2">
            <a:schemeClr val="accent5"/>
          </a:effectRef>
          <a:fontRef idx="minor">
            <a:schemeClr val="lt1"/>
          </a:fontRef>
        </p:style>
        <p:txBody>
          <a:bodyPr/>
          <a:lstStyle/>
          <a:p>
            <a:pPr>
              <a:defRPr/>
            </a:pPr>
            <a:endParaRPr lang="lt-LT" dirty="0">
              <a:solidFill>
                <a:schemeClr val="bg1"/>
              </a:solidFill>
            </a:endParaRPr>
          </a:p>
        </p:txBody>
      </p:sp>
      <p:grpSp>
        <p:nvGrpSpPr>
          <p:cNvPr id="9" name="Group 134"/>
          <p:cNvGrpSpPr>
            <a:grpSpLocks/>
          </p:cNvGrpSpPr>
          <p:nvPr/>
        </p:nvGrpSpPr>
        <p:grpSpPr bwMode="auto">
          <a:xfrm>
            <a:off x="4631022" y="2603628"/>
            <a:ext cx="222194" cy="420117"/>
            <a:chOff x="4682337" y="4262479"/>
            <a:chExt cx="223211" cy="494984"/>
          </a:xfrm>
        </p:grpSpPr>
        <p:sp>
          <p:nvSpPr>
            <p:cNvPr id="10" name="Oval 9"/>
            <p:cNvSpPr/>
            <p:nvPr/>
          </p:nvSpPr>
          <p:spPr>
            <a:xfrm>
              <a:off x="4721727" y="4262479"/>
              <a:ext cx="168815" cy="16499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t-LT" dirty="0">
                <a:latin typeface="EYInterstate Light" pitchFamily="2" charset="0"/>
              </a:endParaRPr>
            </a:p>
          </p:txBody>
        </p:sp>
        <p:cxnSp>
          <p:nvCxnSpPr>
            <p:cNvPr id="11" name="Straight Connector 10"/>
            <p:cNvCxnSpPr/>
            <p:nvPr/>
          </p:nvCxnSpPr>
          <p:spPr>
            <a:xfrm flipH="1">
              <a:off x="4793004" y="4420874"/>
              <a:ext cx="0" cy="19799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4719852" y="4614467"/>
              <a:ext cx="73153" cy="1429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93004" y="4614467"/>
              <a:ext cx="69403" cy="1429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794881" y="4486871"/>
              <a:ext cx="110667" cy="6379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682337" y="4484672"/>
              <a:ext cx="110667" cy="81397"/>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16" name="Group 23"/>
          <p:cNvGrpSpPr>
            <a:grpSpLocks/>
          </p:cNvGrpSpPr>
          <p:nvPr/>
        </p:nvGrpSpPr>
        <p:grpSpPr bwMode="auto">
          <a:xfrm>
            <a:off x="4309867" y="2446785"/>
            <a:ext cx="858904" cy="756209"/>
            <a:chOff x="4355976" y="4077072"/>
            <a:chExt cx="864096" cy="864096"/>
          </a:xfrm>
        </p:grpSpPr>
        <p:sp>
          <p:nvSpPr>
            <p:cNvPr id="17" name="Oval 16"/>
            <p:cNvSpPr/>
            <p:nvPr/>
          </p:nvSpPr>
          <p:spPr>
            <a:xfrm>
              <a:off x="4355976" y="4077072"/>
              <a:ext cx="864096" cy="864096"/>
            </a:xfrm>
            <a:prstGeom prst="ellips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lt-LT" dirty="0">
                <a:latin typeface="EYInterstate Light" pitchFamily="2" charset="0"/>
              </a:endParaRPr>
            </a:p>
          </p:txBody>
        </p:sp>
        <p:grpSp>
          <p:nvGrpSpPr>
            <p:cNvPr id="18" name="Group 134"/>
            <p:cNvGrpSpPr>
              <a:grpSpLocks/>
            </p:cNvGrpSpPr>
            <p:nvPr/>
          </p:nvGrpSpPr>
          <p:grpSpPr bwMode="auto">
            <a:xfrm>
              <a:off x="4682337" y="4262479"/>
              <a:ext cx="223211" cy="494984"/>
              <a:chOff x="4682337" y="4262479"/>
              <a:chExt cx="223211" cy="494984"/>
            </a:xfrm>
          </p:grpSpPr>
          <p:sp>
            <p:nvSpPr>
              <p:cNvPr id="19" name="Oval 18"/>
              <p:cNvSpPr/>
              <p:nvPr/>
            </p:nvSpPr>
            <p:spPr>
              <a:xfrm>
                <a:off x="4722277" y="4262693"/>
                <a:ext cx="169062" cy="16428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t-LT" dirty="0">
                  <a:latin typeface="EYInterstate Light" pitchFamily="2" charset="0"/>
                </a:endParaRPr>
              </a:p>
            </p:txBody>
          </p:sp>
          <p:cxnSp>
            <p:nvCxnSpPr>
              <p:cNvPr id="20" name="Straight Connector 19"/>
              <p:cNvCxnSpPr/>
              <p:nvPr/>
            </p:nvCxnSpPr>
            <p:spPr>
              <a:xfrm flipH="1">
                <a:off x="4793659" y="4420577"/>
                <a:ext cx="1879" cy="19842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4720399" y="4614731"/>
                <a:ext cx="73260" cy="14295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793659" y="4614731"/>
                <a:ext cx="69504" cy="14295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795538" y="4486717"/>
                <a:ext cx="110829" cy="6614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4682829" y="4484584"/>
                <a:ext cx="110829" cy="81076"/>
              </a:xfrm>
              <a:prstGeom prst="line">
                <a:avLst/>
              </a:prstGeom>
              <a:ln w="38100"/>
            </p:spPr>
            <p:style>
              <a:lnRef idx="1">
                <a:schemeClr val="accent1"/>
              </a:lnRef>
              <a:fillRef idx="0">
                <a:schemeClr val="accent1"/>
              </a:fillRef>
              <a:effectRef idx="0">
                <a:schemeClr val="accent1"/>
              </a:effectRef>
              <a:fontRef idx="minor">
                <a:schemeClr val="tx1"/>
              </a:fontRef>
            </p:style>
          </p:cxnSp>
        </p:grpSp>
      </p:grpSp>
      <p:sp>
        <p:nvSpPr>
          <p:cNvPr id="25" name="Rectangle 24"/>
          <p:cNvSpPr/>
          <p:nvPr/>
        </p:nvSpPr>
        <p:spPr>
          <a:xfrm>
            <a:off x="7740352" y="2277435"/>
            <a:ext cx="1185662" cy="1101637"/>
          </a:xfrm>
          <a:prstGeom prst="rect">
            <a:avLst/>
          </a:prstGeom>
        </p:spPr>
        <p:style>
          <a:lnRef idx="1">
            <a:schemeClr val="accent5"/>
          </a:lnRef>
          <a:fillRef idx="3">
            <a:schemeClr val="accent5"/>
          </a:fillRef>
          <a:effectRef idx="2">
            <a:schemeClr val="accent5"/>
          </a:effectRef>
          <a:fontRef idx="minor">
            <a:schemeClr val="lt1"/>
          </a:fontRef>
        </p:style>
        <p:txBody>
          <a:bodyPr/>
          <a:lstStyle/>
          <a:p>
            <a:pPr>
              <a:defRPr/>
            </a:pPr>
            <a:endParaRPr lang="lt-LT" dirty="0">
              <a:solidFill>
                <a:schemeClr val="bg1"/>
              </a:solidFill>
            </a:endParaRPr>
          </a:p>
        </p:txBody>
      </p:sp>
      <p:sp>
        <p:nvSpPr>
          <p:cNvPr id="26" name="Rectangle 25"/>
          <p:cNvSpPr/>
          <p:nvPr/>
        </p:nvSpPr>
        <p:spPr>
          <a:xfrm>
            <a:off x="7740352" y="3287580"/>
            <a:ext cx="1185662" cy="429452"/>
          </a:xfrm>
          <a:prstGeom prst="rect">
            <a:avLst/>
          </a:prstGeom>
          <a:solidFill>
            <a:srgbClr val="FFE600"/>
          </a:solidFill>
        </p:spPr>
        <p:style>
          <a:lnRef idx="1">
            <a:schemeClr val="accent5"/>
          </a:lnRef>
          <a:fillRef idx="3">
            <a:schemeClr val="accent5"/>
          </a:fillRef>
          <a:effectRef idx="2">
            <a:schemeClr val="accent5"/>
          </a:effectRef>
          <a:fontRef idx="minor">
            <a:schemeClr val="lt1"/>
          </a:fontRef>
        </p:style>
        <p:txBody>
          <a:bodyPr anchor="ctr"/>
          <a:lstStyle/>
          <a:p>
            <a:pPr algn="ctr"/>
            <a:r>
              <a:rPr lang="lt-LT" sz="1200" b="1" dirty="0" smtClean="0">
                <a:solidFill>
                  <a:schemeClr val="tx1"/>
                </a:solidFill>
              </a:rPr>
              <a:t>NTA</a:t>
            </a:r>
            <a:endParaRPr lang="lt-LT" sz="1200" b="1" dirty="0">
              <a:solidFill>
                <a:schemeClr val="tx1"/>
              </a:solidFill>
            </a:endParaRPr>
          </a:p>
        </p:txBody>
      </p:sp>
      <p:grpSp>
        <p:nvGrpSpPr>
          <p:cNvPr id="27" name="Group 134"/>
          <p:cNvGrpSpPr>
            <a:grpSpLocks/>
          </p:cNvGrpSpPr>
          <p:nvPr/>
        </p:nvGrpSpPr>
        <p:grpSpPr bwMode="auto">
          <a:xfrm>
            <a:off x="8231422" y="2604191"/>
            <a:ext cx="222194" cy="420117"/>
            <a:chOff x="4682337" y="4262479"/>
            <a:chExt cx="223211" cy="494984"/>
          </a:xfrm>
        </p:grpSpPr>
        <p:sp>
          <p:nvSpPr>
            <p:cNvPr id="28" name="Oval 27"/>
            <p:cNvSpPr/>
            <p:nvPr/>
          </p:nvSpPr>
          <p:spPr>
            <a:xfrm>
              <a:off x="4721727" y="4262479"/>
              <a:ext cx="168815" cy="16499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t-LT" dirty="0">
                <a:latin typeface="EYInterstate Light" pitchFamily="2" charset="0"/>
              </a:endParaRPr>
            </a:p>
          </p:txBody>
        </p:sp>
        <p:cxnSp>
          <p:nvCxnSpPr>
            <p:cNvPr id="29" name="Straight Connector 28"/>
            <p:cNvCxnSpPr/>
            <p:nvPr/>
          </p:nvCxnSpPr>
          <p:spPr>
            <a:xfrm flipH="1">
              <a:off x="4793004" y="4420874"/>
              <a:ext cx="0" cy="19799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4719852" y="4614467"/>
              <a:ext cx="73153" cy="1429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793004" y="4614467"/>
              <a:ext cx="69403" cy="1429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794881" y="4486871"/>
              <a:ext cx="110667" cy="6379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4682337" y="4484672"/>
              <a:ext cx="110667" cy="81397"/>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35" name="Oval 34"/>
          <p:cNvSpPr/>
          <p:nvPr/>
        </p:nvSpPr>
        <p:spPr bwMode="auto">
          <a:xfrm>
            <a:off x="7910272" y="2447352"/>
            <a:ext cx="858905" cy="756210"/>
          </a:xfrm>
          <a:prstGeom prst="ellips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lt-LT" dirty="0">
              <a:latin typeface="EYInterstate Light" pitchFamily="2" charset="0"/>
            </a:endParaRPr>
          </a:p>
        </p:txBody>
      </p:sp>
      <p:pic>
        <p:nvPicPr>
          <p:cNvPr id="1026" name="Picture 2" descr="http://t3.gstatic.com/images?q=tbn:ANd9GcTCz-QRa8H66lUa970y9E5woMzWga0bpyXdJA2z6tQfvlNyzoKNFQ"/>
          <p:cNvPicPr>
            <a:picLocks noChangeAspect="1" noChangeArrowheads="1"/>
          </p:cNvPicPr>
          <p:nvPr/>
        </p:nvPicPr>
        <p:blipFill rotWithShape="1">
          <a:blip r:embed="rId4">
            <a:extLst>
              <a:ext uri="{BEBA8EAE-BF5A-486C-A8C5-ECC9F3942E4B}">
                <a14:imgProps xmlns:a14="http://schemas.microsoft.com/office/drawing/2010/main">
                  <a14:imgLayer r:embed="rId5">
                    <a14:imgEffect>
                      <a14:backgroundRemoval t="0" b="85841" l="0" r="100000">
                        <a14:foregroundMark x1="39167" y1="28319" x2="39167" y2="28319"/>
                        <a14:backgroundMark x1="35833" y1="48673" x2="35833" y2="48673"/>
                        <a14:backgroundMark x1="64167" y1="50442" x2="64167" y2="50442"/>
                        <a14:backgroundMark x1="95000" y1="52212" x2="95000" y2="52212"/>
                        <a14:backgroundMark x1="9167" y1="4425" x2="9167" y2="4425"/>
                        <a14:backgroundMark x1="5833" y1="48673" x2="5833" y2="48673"/>
                      </a14:backgroundRemoval>
                    </a14:imgEffect>
                  </a14:imgLayer>
                </a14:imgProps>
              </a:ext>
              <a:ext uri="{28A0092B-C50C-407E-A947-70E740481C1C}">
                <a14:useLocalDpi xmlns:a14="http://schemas.microsoft.com/office/drawing/2010/main" val="0"/>
              </a:ext>
            </a:extLst>
          </a:blip>
          <a:srcRect b="13617"/>
          <a:stretch/>
        </p:blipFill>
        <p:spPr bwMode="auto">
          <a:xfrm>
            <a:off x="8050727" y="2565467"/>
            <a:ext cx="577994" cy="47016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savivaldybes.lt/images/map.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36296" y="4551442"/>
            <a:ext cx="810000" cy="602218"/>
          </a:xfrm>
          <a:prstGeom prst="rect">
            <a:avLst/>
          </a:prstGeom>
          <a:noFill/>
          <a:extLst>
            <a:ext uri="{909E8E84-426E-40DD-AFC4-6F175D3DCCD1}">
              <a14:hiddenFill xmlns:a14="http://schemas.microsoft.com/office/drawing/2010/main">
                <a:solidFill>
                  <a:srgbClr val="FFFFFF"/>
                </a:solidFill>
              </a14:hiddenFill>
            </a:ext>
          </a:extLst>
        </p:spPr>
      </p:pic>
      <p:sp>
        <p:nvSpPr>
          <p:cNvPr id="44" name="Rectangle 43"/>
          <p:cNvSpPr/>
          <p:nvPr/>
        </p:nvSpPr>
        <p:spPr>
          <a:xfrm>
            <a:off x="7020272" y="5303804"/>
            <a:ext cx="1185662" cy="429452"/>
          </a:xfrm>
          <a:prstGeom prst="rect">
            <a:avLst/>
          </a:prstGeom>
          <a:solidFill>
            <a:srgbClr val="FFE600"/>
          </a:solidFill>
        </p:spPr>
        <p:style>
          <a:lnRef idx="1">
            <a:schemeClr val="accent5"/>
          </a:lnRef>
          <a:fillRef idx="3">
            <a:schemeClr val="accent5"/>
          </a:fillRef>
          <a:effectRef idx="2">
            <a:schemeClr val="accent5"/>
          </a:effectRef>
          <a:fontRef idx="minor">
            <a:schemeClr val="lt1"/>
          </a:fontRef>
        </p:style>
        <p:txBody>
          <a:bodyPr anchor="ctr"/>
          <a:lstStyle/>
          <a:p>
            <a:pPr algn="ctr"/>
            <a:r>
              <a:rPr lang="lt-LT" sz="1200" b="1" dirty="0">
                <a:solidFill>
                  <a:schemeClr val="tx1"/>
                </a:solidFill>
              </a:rPr>
              <a:t>Savivaldybės</a:t>
            </a:r>
          </a:p>
        </p:txBody>
      </p:sp>
      <p:sp>
        <p:nvSpPr>
          <p:cNvPr id="55" name="Rectangle 54"/>
          <p:cNvSpPr/>
          <p:nvPr/>
        </p:nvSpPr>
        <p:spPr>
          <a:xfrm>
            <a:off x="4139952" y="3378509"/>
            <a:ext cx="1185662" cy="429452"/>
          </a:xfrm>
          <a:prstGeom prst="rect">
            <a:avLst/>
          </a:prstGeom>
          <a:solidFill>
            <a:srgbClr val="FFE600"/>
          </a:solidFill>
        </p:spPr>
        <p:style>
          <a:lnRef idx="1">
            <a:schemeClr val="accent5"/>
          </a:lnRef>
          <a:fillRef idx="3">
            <a:schemeClr val="accent5"/>
          </a:fillRef>
          <a:effectRef idx="2">
            <a:schemeClr val="accent5"/>
          </a:effectRef>
          <a:fontRef idx="minor">
            <a:schemeClr val="lt1"/>
          </a:fontRef>
        </p:style>
        <p:txBody>
          <a:bodyPr anchor="ctr"/>
          <a:lstStyle/>
          <a:p>
            <a:pPr algn="ctr"/>
            <a:r>
              <a:rPr lang="lt-LT" sz="1050" b="1" dirty="0" smtClean="0">
                <a:solidFill>
                  <a:schemeClr val="tx1"/>
                </a:solidFill>
              </a:rPr>
              <a:t>E. </a:t>
            </a:r>
            <a:r>
              <a:rPr lang="lt-LT" sz="1050" b="1" dirty="0">
                <a:solidFill>
                  <a:schemeClr val="tx1"/>
                </a:solidFill>
              </a:rPr>
              <a:t>d</a:t>
            </a:r>
            <a:r>
              <a:rPr lang="lt-LT" sz="1050" b="1" dirty="0" smtClean="0">
                <a:solidFill>
                  <a:schemeClr val="tx1"/>
                </a:solidFill>
              </a:rPr>
              <a:t>emokratijos naudotojai</a:t>
            </a:r>
            <a:endParaRPr lang="lt-LT" sz="1050" b="1" dirty="0">
              <a:solidFill>
                <a:schemeClr val="tx1"/>
              </a:solidFill>
            </a:endParaRPr>
          </a:p>
        </p:txBody>
      </p:sp>
      <p:sp>
        <p:nvSpPr>
          <p:cNvPr id="56" name="Rectangle 55"/>
          <p:cNvSpPr/>
          <p:nvPr/>
        </p:nvSpPr>
        <p:spPr>
          <a:xfrm>
            <a:off x="6856659" y="1028462"/>
            <a:ext cx="1185662" cy="1101637"/>
          </a:xfrm>
          <a:prstGeom prst="rect">
            <a:avLst/>
          </a:prstGeom>
        </p:spPr>
        <p:style>
          <a:lnRef idx="1">
            <a:schemeClr val="accent5"/>
          </a:lnRef>
          <a:fillRef idx="3">
            <a:schemeClr val="accent5"/>
          </a:fillRef>
          <a:effectRef idx="2">
            <a:schemeClr val="accent5"/>
          </a:effectRef>
          <a:fontRef idx="minor">
            <a:schemeClr val="lt1"/>
          </a:fontRef>
        </p:style>
        <p:txBody>
          <a:bodyPr/>
          <a:lstStyle/>
          <a:p>
            <a:pPr>
              <a:defRPr/>
            </a:pPr>
            <a:endParaRPr lang="lt-LT" dirty="0">
              <a:solidFill>
                <a:schemeClr val="bg1"/>
              </a:solidFill>
            </a:endParaRPr>
          </a:p>
        </p:txBody>
      </p:sp>
      <p:grpSp>
        <p:nvGrpSpPr>
          <p:cNvPr id="57" name="Group 134"/>
          <p:cNvGrpSpPr>
            <a:grpSpLocks/>
          </p:cNvGrpSpPr>
          <p:nvPr/>
        </p:nvGrpSpPr>
        <p:grpSpPr bwMode="auto">
          <a:xfrm>
            <a:off x="7347729" y="1355218"/>
            <a:ext cx="222194" cy="420117"/>
            <a:chOff x="4682337" y="4262479"/>
            <a:chExt cx="223211" cy="494984"/>
          </a:xfrm>
        </p:grpSpPr>
        <p:sp>
          <p:nvSpPr>
            <p:cNvPr id="58" name="Oval 57"/>
            <p:cNvSpPr/>
            <p:nvPr/>
          </p:nvSpPr>
          <p:spPr>
            <a:xfrm>
              <a:off x="4721727" y="4262479"/>
              <a:ext cx="168815" cy="16499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t-LT" dirty="0">
                <a:latin typeface="EYInterstate Light" pitchFamily="2" charset="0"/>
              </a:endParaRPr>
            </a:p>
          </p:txBody>
        </p:sp>
        <p:cxnSp>
          <p:nvCxnSpPr>
            <p:cNvPr id="59" name="Straight Connector 58"/>
            <p:cNvCxnSpPr/>
            <p:nvPr/>
          </p:nvCxnSpPr>
          <p:spPr>
            <a:xfrm flipH="1">
              <a:off x="4793004" y="4420874"/>
              <a:ext cx="0" cy="19799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H="1">
              <a:off x="4719852" y="4614467"/>
              <a:ext cx="73153" cy="1429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4793004" y="4614467"/>
              <a:ext cx="69403" cy="1429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4794881" y="4486871"/>
              <a:ext cx="110667" cy="6379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V="1">
              <a:off x="4682337" y="4484672"/>
              <a:ext cx="110667" cy="81397"/>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65" name="Oval 64"/>
          <p:cNvSpPr/>
          <p:nvPr/>
        </p:nvSpPr>
        <p:spPr bwMode="auto">
          <a:xfrm>
            <a:off x="7026574" y="1198375"/>
            <a:ext cx="858904" cy="756209"/>
          </a:xfrm>
          <a:prstGeom prst="ellips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lt-LT" dirty="0">
              <a:latin typeface="EYInterstate Light" pitchFamily="2" charset="0"/>
            </a:endParaRPr>
          </a:p>
        </p:txBody>
      </p:sp>
      <p:sp>
        <p:nvSpPr>
          <p:cNvPr id="73" name="Rectangle 72"/>
          <p:cNvSpPr/>
          <p:nvPr/>
        </p:nvSpPr>
        <p:spPr>
          <a:xfrm>
            <a:off x="6856659" y="2130099"/>
            <a:ext cx="1185662" cy="429452"/>
          </a:xfrm>
          <a:prstGeom prst="rect">
            <a:avLst/>
          </a:prstGeom>
          <a:solidFill>
            <a:srgbClr val="FFE600"/>
          </a:solidFill>
        </p:spPr>
        <p:style>
          <a:lnRef idx="1">
            <a:schemeClr val="accent5"/>
          </a:lnRef>
          <a:fillRef idx="3">
            <a:schemeClr val="accent5"/>
          </a:fillRef>
          <a:effectRef idx="2">
            <a:schemeClr val="accent5"/>
          </a:effectRef>
          <a:fontRef idx="minor">
            <a:schemeClr val="lt1"/>
          </a:fontRef>
        </p:style>
        <p:txBody>
          <a:bodyPr anchor="ctr"/>
          <a:lstStyle/>
          <a:p>
            <a:pPr algn="ctr"/>
            <a:r>
              <a:rPr lang="lt-LT" sz="1050" b="1" dirty="0" smtClean="0">
                <a:solidFill>
                  <a:schemeClr val="tx1"/>
                </a:solidFill>
              </a:rPr>
              <a:t>Valstybės institucijos</a:t>
            </a:r>
            <a:endParaRPr lang="lt-LT" sz="1050" b="1" dirty="0">
              <a:solidFill>
                <a:schemeClr val="tx1"/>
              </a:solidFill>
            </a:endParaRPr>
          </a:p>
        </p:txBody>
      </p:sp>
      <p:pic>
        <p:nvPicPr>
          <p:cNvPr id="1032" name="Picture 8" descr="http://cache1.asset-cache.net/gc/477857633-building-icons-grey-gettyimages.jpg?v=1&amp;c=IWSAsset&amp;k=2&amp;d=6SmB79v8cJIHwyfyQx2cqr2dk0DV%2BgVXWQoBRiJ6n60%3D"/>
          <p:cNvPicPr>
            <a:picLocks noChangeAspect="1" noChangeArrowheads="1"/>
          </p:cNvPicPr>
          <p:nvPr/>
        </p:nvPicPr>
        <p:blipFill rotWithShape="1">
          <a:blip r:embed="rId7">
            <a:extLst>
              <a:ext uri="{BEBA8EAE-BF5A-486C-A8C5-ECC9F3942E4B}">
                <a14:imgProps xmlns:a14="http://schemas.microsoft.com/office/drawing/2010/main">
                  <a14:imgLayer r:embed="rId8">
                    <a14:imgEffect>
                      <a14:backgroundRemoval t="743" b="19307" l="51651" r="75000">
                        <a14:foregroundMark x1="54953" y1="9901" x2="54953" y2="9901"/>
                        <a14:foregroundMark x1="71934" y1="9406" x2="71934" y2="9406"/>
                        <a14:foregroundMark x1="58491" y1="18317" x2="58491" y2="18317"/>
                      </a14:backgroundRemoval>
                    </a14:imgEffect>
                  </a14:imgLayer>
                </a14:imgProps>
              </a:ext>
              <a:ext uri="{28A0092B-C50C-407E-A947-70E740481C1C}">
                <a14:useLocalDpi xmlns:a14="http://schemas.microsoft.com/office/drawing/2010/main" val="0"/>
              </a:ext>
            </a:extLst>
          </a:blip>
          <a:srcRect l="51711" t="1176" r="24983" b="80812"/>
          <a:stretch/>
        </p:blipFill>
        <p:spPr bwMode="auto">
          <a:xfrm>
            <a:off x="7136239" y="1340996"/>
            <a:ext cx="639575" cy="470967"/>
          </a:xfrm>
          <a:prstGeom prst="rect">
            <a:avLst/>
          </a:prstGeom>
          <a:noFill/>
          <a:extLst>
            <a:ext uri="{909E8E84-426E-40DD-AFC4-6F175D3DCCD1}">
              <a14:hiddenFill xmlns:a14="http://schemas.microsoft.com/office/drawing/2010/main">
                <a:solidFill>
                  <a:srgbClr val="FFFFFF"/>
                </a:solidFill>
              </a14:hiddenFill>
            </a:ext>
          </a:extLst>
        </p:spPr>
      </p:pic>
      <p:sp>
        <p:nvSpPr>
          <p:cNvPr id="76" name="Rectangle 75"/>
          <p:cNvSpPr/>
          <p:nvPr/>
        </p:nvSpPr>
        <p:spPr>
          <a:xfrm>
            <a:off x="4826498" y="4224070"/>
            <a:ext cx="1185662" cy="1101637"/>
          </a:xfrm>
          <a:prstGeom prst="rect">
            <a:avLst/>
          </a:prstGeom>
        </p:spPr>
        <p:style>
          <a:lnRef idx="1">
            <a:schemeClr val="accent5"/>
          </a:lnRef>
          <a:fillRef idx="3">
            <a:schemeClr val="accent5"/>
          </a:fillRef>
          <a:effectRef idx="2">
            <a:schemeClr val="accent5"/>
          </a:effectRef>
          <a:fontRef idx="minor">
            <a:schemeClr val="lt1"/>
          </a:fontRef>
        </p:style>
        <p:txBody>
          <a:bodyPr/>
          <a:lstStyle/>
          <a:p>
            <a:pPr>
              <a:defRPr/>
            </a:pPr>
            <a:endParaRPr lang="lt-LT" dirty="0">
              <a:solidFill>
                <a:schemeClr val="bg1"/>
              </a:solidFill>
            </a:endParaRPr>
          </a:p>
        </p:txBody>
      </p:sp>
      <p:grpSp>
        <p:nvGrpSpPr>
          <p:cNvPr id="77" name="Group 134"/>
          <p:cNvGrpSpPr>
            <a:grpSpLocks/>
          </p:cNvGrpSpPr>
          <p:nvPr/>
        </p:nvGrpSpPr>
        <p:grpSpPr bwMode="auto">
          <a:xfrm>
            <a:off x="5317568" y="4550826"/>
            <a:ext cx="222194" cy="420117"/>
            <a:chOff x="4682337" y="4262479"/>
            <a:chExt cx="223211" cy="494984"/>
          </a:xfrm>
        </p:grpSpPr>
        <p:sp>
          <p:nvSpPr>
            <p:cNvPr id="78" name="Oval 77"/>
            <p:cNvSpPr/>
            <p:nvPr/>
          </p:nvSpPr>
          <p:spPr>
            <a:xfrm>
              <a:off x="4721727" y="4262479"/>
              <a:ext cx="168815" cy="16499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t-LT" dirty="0">
                <a:latin typeface="EYInterstate Light" pitchFamily="2" charset="0"/>
              </a:endParaRPr>
            </a:p>
          </p:txBody>
        </p:sp>
        <p:cxnSp>
          <p:nvCxnSpPr>
            <p:cNvPr id="79" name="Straight Connector 78"/>
            <p:cNvCxnSpPr/>
            <p:nvPr/>
          </p:nvCxnSpPr>
          <p:spPr>
            <a:xfrm flipH="1">
              <a:off x="4793004" y="4420874"/>
              <a:ext cx="0" cy="19799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H="1">
              <a:off x="4719852" y="4614467"/>
              <a:ext cx="73153" cy="1429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4793004" y="4614467"/>
              <a:ext cx="69403" cy="1429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4794881" y="4486871"/>
              <a:ext cx="110667" cy="6379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4682337" y="4484672"/>
              <a:ext cx="110667" cy="81397"/>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84" name="Oval 83"/>
          <p:cNvSpPr/>
          <p:nvPr/>
        </p:nvSpPr>
        <p:spPr bwMode="auto">
          <a:xfrm>
            <a:off x="4996413" y="4393983"/>
            <a:ext cx="858904" cy="756209"/>
          </a:xfrm>
          <a:prstGeom prst="ellips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lt-LT" dirty="0">
              <a:latin typeface="EYInterstate Light" pitchFamily="2" charset="0"/>
            </a:endParaRPr>
          </a:p>
        </p:txBody>
      </p:sp>
      <p:sp>
        <p:nvSpPr>
          <p:cNvPr id="85" name="Rectangle 84"/>
          <p:cNvSpPr/>
          <p:nvPr/>
        </p:nvSpPr>
        <p:spPr>
          <a:xfrm>
            <a:off x="4826498" y="5325707"/>
            <a:ext cx="1185662" cy="429452"/>
          </a:xfrm>
          <a:prstGeom prst="rect">
            <a:avLst/>
          </a:prstGeom>
          <a:solidFill>
            <a:srgbClr val="FFE600"/>
          </a:solidFill>
        </p:spPr>
        <p:style>
          <a:lnRef idx="1">
            <a:schemeClr val="accent5"/>
          </a:lnRef>
          <a:fillRef idx="3">
            <a:schemeClr val="accent5"/>
          </a:fillRef>
          <a:effectRef idx="2">
            <a:schemeClr val="accent5"/>
          </a:effectRef>
          <a:fontRef idx="minor">
            <a:schemeClr val="lt1"/>
          </a:fontRef>
        </p:style>
        <p:txBody>
          <a:bodyPr anchor="ctr"/>
          <a:lstStyle/>
          <a:p>
            <a:pPr algn="ctr"/>
            <a:r>
              <a:rPr lang="lt-LT" sz="1050" b="1" dirty="0" smtClean="0">
                <a:solidFill>
                  <a:schemeClr val="tx1"/>
                </a:solidFill>
              </a:rPr>
              <a:t>Juridiniai asmenys</a:t>
            </a:r>
            <a:endParaRPr lang="lt-LT" sz="1050" b="1" dirty="0">
              <a:solidFill>
                <a:schemeClr val="tx1"/>
              </a:solidFill>
            </a:endParaRPr>
          </a:p>
        </p:txBody>
      </p:sp>
      <p:pic>
        <p:nvPicPr>
          <p:cNvPr id="1030" name="Picture 6" descr="http://cache1.asset-cache.net/gc/477857633-building-icons-grey-gettyimages.jpg?v=1&amp;c=IWSAsset&amp;k=2&amp;d=6SmB79v8cJIHwyfyQx2cqr2dk0DV%2BgVXWQoBRiJ6n60%3D"/>
          <p:cNvPicPr>
            <a:picLocks noChangeAspect="1" noChangeArrowheads="1"/>
          </p:cNvPicPr>
          <p:nvPr/>
        </p:nvPicPr>
        <p:blipFill rotWithShape="1">
          <a:blip r:embed="rId9">
            <a:extLst>
              <a:ext uri="{BEBA8EAE-BF5A-486C-A8C5-ECC9F3942E4B}">
                <a14:imgProps xmlns:a14="http://schemas.microsoft.com/office/drawing/2010/main">
                  <a14:imgLayer r:embed="rId8">
                    <a14:imgEffect>
                      <a14:backgroundRemoval t="49257" b="66584" l="21698" r="42689"/>
                    </a14:imgEffect>
                  </a14:imgLayer>
                </a14:imgProps>
              </a:ext>
              <a:ext uri="{28A0092B-C50C-407E-A947-70E740481C1C}">
                <a14:useLocalDpi xmlns:a14="http://schemas.microsoft.com/office/drawing/2010/main" val="0"/>
              </a:ext>
            </a:extLst>
          </a:blip>
          <a:srcRect l="20224" t="47316" r="54783" b="31190"/>
          <a:stretch/>
        </p:blipFill>
        <p:spPr bwMode="auto">
          <a:xfrm>
            <a:off x="5127357" y="4495960"/>
            <a:ext cx="631209" cy="517216"/>
          </a:xfrm>
          <a:prstGeom prst="rect">
            <a:avLst/>
          </a:prstGeom>
          <a:noFill/>
          <a:extLst>
            <a:ext uri="{909E8E84-426E-40DD-AFC4-6F175D3DCCD1}">
              <a14:hiddenFill xmlns:a14="http://schemas.microsoft.com/office/drawing/2010/main">
                <a:solidFill>
                  <a:srgbClr val="FFFFFF"/>
                </a:solidFill>
              </a14:hiddenFill>
            </a:ext>
          </a:extLst>
        </p:spPr>
      </p:pic>
      <p:sp>
        <p:nvSpPr>
          <p:cNvPr id="87" name="Rectangle 86"/>
          <p:cNvSpPr/>
          <p:nvPr/>
        </p:nvSpPr>
        <p:spPr>
          <a:xfrm>
            <a:off x="4970514" y="1052736"/>
            <a:ext cx="1185662" cy="1101637"/>
          </a:xfrm>
          <a:prstGeom prst="rect">
            <a:avLst/>
          </a:prstGeom>
        </p:spPr>
        <p:style>
          <a:lnRef idx="1">
            <a:schemeClr val="accent5"/>
          </a:lnRef>
          <a:fillRef idx="3">
            <a:schemeClr val="accent5"/>
          </a:fillRef>
          <a:effectRef idx="2">
            <a:schemeClr val="accent5"/>
          </a:effectRef>
          <a:fontRef idx="minor">
            <a:schemeClr val="lt1"/>
          </a:fontRef>
        </p:style>
        <p:txBody>
          <a:bodyPr/>
          <a:lstStyle/>
          <a:p>
            <a:pPr>
              <a:defRPr/>
            </a:pPr>
            <a:endParaRPr lang="lt-LT" dirty="0">
              <a:solidFill>
                <a:schemeClr val="bg1"/>
              </a:solidFill>
            </a:endParaRPr>
          </a:p>
        </p:txBody>
      </p:sp>
      <p:grpSp>
        <p:nvGrpSpPr>
          <p:cNvPr id="88" name="Group 134"/>
          <p:cNvGrpSpPr>
            <a:grpSpLocks/>
          </p:cNvGrpSpPr>
          <p:nvPr/>
        </p:nvGrpSpPr>
        <p:grpSpPr bwMode="auto">
          <a:xfrm>
            <a:off x="5461584" y="1379492"/>
            <a:ext cx="222194" cy="420117"/>
            <a:chOff x="4682337" y="4262479"/>
            <a:chExt cx="223211" cy="494984"/>
          </a:xfrm>
        </p:grpSpPr>
        <p:sp>
          <p:nvSpPr>
            <p:cNvPr id="89" name="Oval 88"/>
            <p:cNvSpPr/>
            <p:nvPr/>
          </p:nvSpPr>
          <p:spPr>
            <a:xfrm>
              <a:off x="4721727" y="4262479"/>
              <a:ext cx="168815" cy="16499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t-LT" dirty="0">
                <a:latin typeface="EYInterstate Light" pitchFamily="2" charset="0"/>
              </a:endParaRPr>
            </a:p>
          </p:txBody>
        </p:sp>
        <p:cxnSp>
          <p:nvCxnSpPr>
            <p:cNvPr id="90" name="Straight Connector 89"/>
            <p:cNvCxnSpPr/>
            <p:nvPr/>
          </p:nvCxnSpPr>
          <p:spPr>
            <a:xfrm flipH="1">
              <a:off x="4793004" y="4420874"/>
              <a:ext cx="0" cy="19799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H="1">
              <a:off x="4719852" y="4614467"/>
              <a:ext cx="73153" cy="1429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4793004" y="4614467"/>
              <a:ext cx="69403" cy="1429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4794881" y="4486871"/>
              <a:ext cx="110667" cy="6379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V="1">
              <a:off x="4682337" y="4484672"/>
              <a:ext cx="110667" cy="81397"/>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6" name="Oval 95"/>
          <p:cNvSpPr/>
          <p:nvPr/>
        </p:nvSpPr>
        <p:spPr bwMode="auto">
          <a:xfrm>
            <a:off x="5140430" y="1222650"/>
            <a:ext cx="858904" cy="756209"/>
          </a:xfrm>
          <a:prstGeom prst="ellips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lt-LT" dirty="0">
              <a:latin typeface="EYInterstate Light" pitchFamily="2" charset="0"/>
            </a:endParaRPr>
          </a:p>
        </p:txBody>
      </p:sp>
      <p:grpSp>
        <p:nvGrpSpPr>
          <p:cNvPr id="97" name="Group 134"/>
          <p:cNvGrpSpPr>
            <a:grpSpLocks/>
          </p:cNvGrpSpPr>
          <p:nvPr/>
        </p:nvGrpSpPr>
        <p:grpSpPr bwMode="auto">
          <a:xfrm>
            <a:off x="5225012" y="1310158"/>
            <a:ext cx="221870" cy="433183"/>
            <a:chOff x="4682337" y="4262479"/>
            <a:chExt cx="223211" cy="494984"/>
          </a:xfrm>
        </p:grpSpPr>
        <p:sp>
          <p:nvSpPr>
            <p:cNvPr id="98" name="Oval 97"/>
            <p:cNvSpPr/>
            <p:nvPr/>
          </p:nvSpPr>
          <p:spPr>
            <a:xfrm>
              <a:off x="4722277" y="4262693"/>
              <a:ext cx="169062" cy="16428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t-LT" dirty="0">
                <a:latin typeface="EYInterstate Light" pitchFamily="2" charset="0"/>
              </a:endParaRPr>
            </a:p>
          </p:txBody>
        </p:sp>
        <p:cxnSp>
          <p:nvCxnSpPr>
            <p:cNvPr id="99" name="Straight Connector 98"/>
            <p:cNvCxnSpPr/>
            <p:nvPr/>
          </p:nvCxnSpPr>
          <p:spPr>
            <a:xfrm flipH="1">
              <a:off x="4793659" y="4420577"/>
              <a:ext cx="1879" cy="19842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flipH="1">
              <a:off x="4720399" y="4614731"/>
              <a:ext cx="73260" cy="14295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793659" y="4614731"/>
              <a:ext cx="69504" cy="14295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4795538" y="4486717"/>
              <a:ext cx="110829" cy="6614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flipV="1">
              <a:off x="4682829" y="4484584"/>
              <a:ext cx="110829" cy="81076"/>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04" name="Rectangle 103"/>
          <p:cNvSpPr/>
          <p:nvPr/>
        </p:nvSpPr>
        <p:spPr>
          <a:xfrm>
            <a:off x="4970514" y="2154373"/>
            <a:ext cx="1185662" cy="429452"/>
          </a:xfrm>
          <a:prstGeom prst="rect">
            <a:avLst/>
          </a:prstGeom>
          <a:solidFill>
            <a:srgbClr val="FFE600"/>
          </a:solidFill>
        </p:spPr>
        <p:style>
          <a:lnRef idx="1">
            <a:schemeClr val="accent5"/>
          </a:lnRef>
          <a:fillRef idx="3">
            <a:schemeClr val="accent5"/>
          </a:fillRef>
          <a:effectRef idx="2">
            <a:schemeClr val="accent5"/>
          </a:effectRef>
          <a:fontRef idx="minor">
            <a:schemeClr val="lt1"/>
          </a:fontRef>
        </p:style>
        <p:txBody>
          <a:bodyPr anchor="ctr"/>
          <a:lstStyle/>
          <a:p>
            <a:pPr algn="ctr"/>
            <a:r>
              <a:rPr lang="lt-LT" sz="1050" b="1" dirty="0" smtClean="0">
                <a:solidFill>
                  <a:schemeClr val="tx1"/>
                </a:solidFill>
              </a:rPr>
              <a:t>Fiziniai asmenys</a:t>
            </a:r>
            <a:endParaRPr lang="lt-LT" sz="1050" b="1" dirty="0">
              <a:solidFill>
                <a:schemeClr val="tx1"/>
              </a:solidFill>
            </a:endParaRPr>
          </a:p>
        </p:txBody>
      </p:sp>
      <p:grpSp>
        <p:nvGrpSpPr>
          <p:cNvPr id="123" name="Group 134"/>
          <p:cNvGrpSpPr>
            <a:grpSpLocks/>
          </p:cNvGrpSpPr>
          <p:nvPr/>
        </p:nvGrpSpPr>
        <p:grpSpPr bwMode="auto">
          <a:xfrm>
            <a:off x="5377412" y="1462558"/>
            <a:ext cx="221870" cy="433183"/>
            <a:chOff x="4682337" y="4262479"/>
            <a:chExt cx="223211" cy="494984"/>
          </a:xfrm>
        </p:grpSpPr>
        <p:sp>
          <p:nvSpPr>
            <p:cNvPr id="124" name="Oval 123"/>
            <p:cNvSpPr/>
            <p:nvPr/>
          </p:nvSpPr>
          <p:spPr>
            <a:xfrm>
              <a:off x="4722277" y="4262693"/>
              <a:ext cx="169062" cy="16428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t-LT" dirty="0">
                <a:latin typeface="EYInterstate Light" pitchFamily="2" charset="0"/>
              </a:endParaRPr>
            </a:p>
          </p:txBody>
        </p:sp>
        <p:cxnSp>
          <p:nvCxnSpPr>
            <p:cNvPr id="125" name="Straight Connector 124"/>
            <p:cNvCxnSpPr/>
            <p:nvPr/>
          </p:nvCxnSpPr>
          <p:spPr>
            <a:xfrm flipH="1">
              <a:off x="4793659" y="4420577"/>
              <a:ext cx="1879" cy="19842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flipH="1">
              <a:off x="4720399" y="4614731"/>
              <a:ext cx="73260" cy="14295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4793659" y="4614731"/>
              <a:ext cx="69504" cy="14295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4795538" y="4486717"/>
              <a:ext cx="110829" cy="6614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V="1">
              <a:off x="4682829" y="4484584"/>
              <a:ext cx="110829" cy="81076"/>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130" name="Group 134"/>
          <p:cNvGrpSpPr>
            <a:grpSpLocks/>
          </p:cNvGrpSpPr>
          <p:nvPr/>
        </p:nvGrpSpPr>
        <p:grpSpPr bwMode="auto">
          <a:xfrm>
            <a:off x="5529812" y="1263484"/>
            <a:ext cx="221870" cy="433183"/>
            <a:chOff x="4682337" y="4262479"/>
            <a:chExt cx="223211" cy="494984"/>
          </a:xfrm>
        </p:grpSpPr>
        <p:sp>
          <p:nvSpPr>
            <p:cNvPr id="131" name="Oval 130"/>
            <p:cNvSpPr/>
            <p:nvPr/>
          </p:nvSpPr>
          <p:spPr>
            <a:xfrm>
              <a:off x="4722277" y="4262693"/>
              <a:ext cx="169062" cy="16428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t-LT" dirty="0">
                <a:latin typeface="EYInterstate Light" pitchFamily="2" charset="0"/>
              </a:endParaRPr>
            </a:p>
          </p:txBody>
        </p:sp>
        <p:cxnSp>
          <p:nvCxnSpPr>
            <p:cNvPr id="132" name="Straight Connector 131"/>
            <p:cNvCxnSpPr/>
            <p:nvPr/>
          </p:nvCxnSpPr>
          <p:spPr>
            <a:xfrm flipH="1">
              <a:off x="4793659" y="4420577"/>
              <a:ext cx="1879" cy="19842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flipH="1">
              <a:off x="4720399" y="4614731"/>
              <a:ext cx="73260" cy="14295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4793659" y="4614731"/>
              <a:ext cx="69504" cy="14295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4795538" y="4486717"/>
              <a:ext cx="110829" cy="6614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V="1">
              <a:off x="4682829" y="4484584"/>
              <a:ext cx="110829" cy="81076"/>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137" name="Group 134"/>
          <p:cNvGrpSpPr>
            <a:grpSpLocks/>
          </p:cNvGrpSpPr>
          <p:nvPr/>
        </p:nvGrpSpPr>
        <p:grpSpPr bwMode="auto">
          <a:xfrm>
            <a:off x="5723222" y="1407500"/>
            <a:ext cx="221870" cy="433183"/>
            <a:chOff x="4682337" y="4262479"/>
            <a:chExt cx="223211" cy="494984"/>
          </a:xfrm>
        </p:grpSpPr>
        <p:sp>
          <p:nvSpPr>
            <p:cNvPr id="138" name="Oval 137"/>
            <p:cNvSpPr/>
            <p:nvPr/>
          </p:nvSpPr>
          <p:spPr>
            <a:xfrm>
              <a:off x="4722277" y="4262693"/>
              <a:ext cx="169062" cy="16428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t-LT" dirty="0">
                <a:latin typeface="EYInterstate Light" pitchFamily="2" charset="0"/>
              </a:endParaRPr>
            </a:p>
          </p:txBody>
        </p:sp>
        <p:cxnSp>
          <p:nvCxnSpPr>
            <p:cNvPr id="139" name="Straight Connector 138"/>
            <p:cNvCxnSpPr/>
            <p:nvPr/>
          </p:nvCxnSpPr>
          <p:spPr>
            <a:xfrm flipH="1">
              <a:off x="4793659" y="4420577"/>
              <a:ext cx="1879" cy="19842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flipH="1">
              <a:off x="4720399" y="4614731"/>
              <a:ext cx="73260" cy="14295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4793659" y="4614731"/>
              <a:ext cx="69504" cy="14295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4795538" y="4486717"/>
              <a:ext cx="110829" cy="6614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flipV="1">
              <a:off x="4682829" y="4484584"/>
              <a:ext cx="110829" cy="81076"/>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44" name="Flowchart: Magnetic Disk 143"/>
          <p:cNvSpPr/>
          <p:nvPr/>
        </p:nvSpPr>
        <p:spPr>
          <a:xfrm>
            <a:off x="5795416" y="2924944"/>
            <a:ext cx="1512888" cy="1079500"/>
          </a:xfrm>
          <a:prstGeom prst="flowChartMagneticDisk">
            <a:avLst/>
          </a:prstGeom>
          <a:solidFill>
            <a:srgbClr val="7CBCF0"/>
          </a:solidFill>
          <a:ln>
            <a:solidFill>
              <a:schemeClr val="bg2"/>
            </a:solidFill>
          </a:ln>
        </p:spPr>
        <p:style>
          <a:lnRef idx="1">
            <a:schemeClr val="accent2"/>
          </a:lnRef>
          <a:fillRef idx="2">
            <a:schemeClr val="accent2"/>
          </a:fillRef>
          <a:effectRef idx="1">
            <a:schemeClr val="accent2"/>
          </a:effectRef>
          <a:fontRef idx="minor">
            <a:schemeClr val="dk1"/>
          </a:fontRef>
        </p:style>
        <p:txBody>
          <a:bodyPr anchor="ctr"/>
          <a:lstStyle/>
          <a:p>
            <a:pPr algn="ctr">
              <a:defRPr/>
            </a:pPr>
            <a:r>
              <a:rPr lang="lt-LT" sz="1400" b="1" dirty="0">
                <a:solidFill>
                  <a:schemeClr val="tx1">
                    <a:lumMod val="50000"/>
                  </a:schemeClr>
                </a:solidFill>
                <a:cs typeface="Arial" pitchFamily="34" charset="0"/>
              </a:rPr>
              <a:t>E. pristatymo sistema</a:t>
            </a:r>
            <a:endParaRPr lang="lt-LT" sz="1400" b="1" dirty="0">
              <a:solidFill>
                <a:srgbClr val="000000"/>
              </a:solidFill>
              <a:cs typeface="Arial" pitchFamily="34" charset="0"/>
            </a:endParaRPr>
          </a:p>
        </p:txBody>
      </p:sp>
      <p:cxnSp>
        <p:nvCxnSpPr>
          <p:cNvPr id="145" name="Straight Arrow Connector 144"/>
          <p:cNvCxnSpPr/>
          <p:nvPr/>
        </p:nvCxnSpPr>
        <p:spPr>
          <a:xfrm>
            <a:off x="5415246" y="3502306"/>
            <a:ext cx="322312" cy="90929"/>
          </a:xfrm>
          <a:prstGeom prst="straightConnector1">
            <a:avLst/>
          </a:prstGeom>
          <a:solidFill>
            <a:schemeClr val="bg1"/>
          </a:solidFill>
          <a:ln w="38100">
            <a:solidFill>
              <a:srgbClr val="FFC000"/>
            </a:solidFill>
            <a:prstDash val="solid"/>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p:cxnSp>
        <p:nvCxnSpPr>
          <p:cNvPr id="148" name="Straight Arrow Connector 147"/>
          <p:cNvCxnSpPr/>
          <p:nvPr/>
        </p:nvCxnSpPr>
        <p:spPr>
          <a:xfrm flipH="1" flipV="1">
            <a:off x="5401816" y="3653393"/>
            <a:ext cx="322312" cy="90929"/>
          </a:xfrm>
          <a:prstGeom prst="straightConnector1">
            <a:avLst/>
          </a:prstGeom>
          <a:solidFill>
            <a:schemeClr val="bg1"/>
          </a:solidFill>
          <a:ln w="38100">
            <a:solidFill>
              <a:srgbClr val="FFC000"/>
            </a:solidFill>
            <a:prstDash val="solid"/>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p:cxnSp>
        <p:nvCxnSpPr>
          <p:cNvPr id="149" name="Straight Arrow Connector 148"/>
          <p:cNvCxnSpPr/>
          <p:nvPr/>
        </p:nvCxnSpPr>
        <p:spPr>
          <a:xfrm>
            <a:off x="6084168" y="2636912"/>
            <a:ext cx="93600" cy="226800"/>
          </a:xfrm>
          <a:prstGeom prst="straightConnector1">
            <a:avLst/>
          </a:prstGeom>
          <a:solidFill>
            <a:schemeClr val="bg1"/>
          </a:solidFill>
          <a:ln w="38100">
            <a:solidFill>
              <a:srgbClr val="FFC000"/>
            </a:solidFill>
            <a:prstDash val="solid"/>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p:cxnSp>
        <p:nvCxnSpPr>
          <p:cNvPr id="150" name="Straight Arrow Connector 149"/>
          <p:cNvCxnSpPr/>
          <p:nvPr/>
        </p:nvCxnSpPr>
        <p:spPr>
          <a:xfrm flipH="1" flipV="1">
            <a:off x="5917538" y="2681117"/>
            <a:ext cx="94622" cy="225558"/>
          </a:xfrm>
          <a:prstGeom prst="straightConnector1">
            <a:avLst/>
          </a:prstGeom>
          <a:solidFill>
            <a:schemeClr val="bg1"/>
          </a:solidFill>
          <a:ln w="38100">
            <a:solidFill>
              <a:srgbClr val="FFC000"/>
            </a:solidFill>
            <a:prstDash val="solid"/>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p:cxnSp>
        <p:nvCxnSpPr>
          <p:cNvPr id="158" name="Straight Arrow Connector 157"/>
          <p:cNvCxnSpPr/>
          <p:nvPr/>
        </p:nvCxnSpPr>
        <p:spPr>
          <a:xfrm flipV="1">
            <a:off x="7020272" y="2636912"/>
            <a:ext cx="115967" cy="237458"/>
          </a:xfrm>
          <a:prstGeom prst="straightConnector1">
            <a:avLst/>
          </a:prstGeom>
          <a:solidFill>
            <a:schemeClr val="bg1"/>
          </a:solidFill>
          <a:ln w="38100">
            <a:solidFill>
              <a:srgbClr val="FFC000"/>
            </a:solidFill>
            <a:prstDash val="solid"/>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p:cxnSp>
        <p:nvCxnSpPr>
          <p:cNvPr id="164" name="Straight Arrow Connector 163"/>
          <p:cNvCxnSpPr/>
          <p:nvPr/>
        </p:nvCxnSpPr>
        <p:spPr>
          <a:xfrm flipH="1">
            <a:off x="7172672" y="2687486"/>
            <a:ext cx="115967" cy="237458"/>
          </a:xfrm>
          <a:prstGeom prst="straightConnector1">
            <a:avLst/>
          </a:prstGeom>
          <a:solidFill>
            <a:schemeClr val="bg1"/>
          </a:solidFill>
          <a:ln w="38100">
            <a:solidFill>
              <a:srgbClr val="FFC000"/>
            </a:solidFill>
            <a:prstDash val="solid"/>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p:cxnSp>
        <p:nvCxnSpPr>
          <p:cNvPr id="165" name="Straight Arrow Connector 164"/>
          <p:cNvCxnSpPr/>
          <p:nvPr/>
        </p:nvCxnSpPr>
        <p:spPr>
          <a:xfrm flipV="1">
            <a:off x="5724128" y="3933056"/>
            <a:ext cx="115967" cy="237458"/>
          </a:xfrm>
          <a:prstGeom prst="straightConnector1">
            <a:avLst/>
          </a:prstGeom>
          <a:solidFill>
            <a:schemeClr val="bg1"/>
          </a:solidFill>
          <a:ln w="38100">
            <a:solidFill>
              <a:srgbClr val="FFC000"/>
            </a:solidFill>
            <a:prstDash val="solid"/>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p:cxnSp>
        <p:nvCxnSpPr>
          <p:cNvPr id="166" name="Straight Arrow Connector 165"/>
          <p:cNvCxnSpPr/>
          <p:nvPr/>
        </p:nvCxnSpPr>
        <p:spPr>
          <a:xfrm flipH="1">
            <a:off x="5876528" y="3983630"/>
            <a:ext cx="115967" cy="237458"/>
          </a:xfrm>
          <a:prstGeom prst="straightConnector1">
            <a:avLst/>
          </a:prstGeom>
          <a:solidFill>
            <a:schemeClr val="bg1"/>
          </a:solidFill>
          <a:ln w="38100">
            <a:solidFill>
              <a:srgbClr val="FFC000"/>
            </a:solidFill>
            <a:prstDash val="solid"/>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p:cxnSp>
        <p:nvCxnSpPr>
          <p:cNvPr id="170" name="Straight Arrow Connector 169"/>
          <p:cNvCxnSpPr/>
          <p:nvPr/>
        </p:nvCxnSpPr>
        <p:spPr>
          <a:xfrm flipH="1">
            <a:off x="7347730" y="3573016"/>
            <a:ext cx="293566" cy="162921"/>
          </a:xfrm>
          <a:prstGeom prst="straightConnector1">
            <a:avLst/>
          </a:prstGeom>
          <a:solidFill>
            <a:schemeClr val="bg1"/>
          </a:solidFill>
          <a:ln w="38100">
            <a:solidFill>
              <a:srgbClr val="FFC000"/>
            </a:solidFill>
            <a:prstDash val="solid"/>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p:cxnSp>
        <p:nvCxnSpPr>
          <p:cNvPr id="173" name="Straight Arrow Connector 172"/>
          <p:cNvCxnSpPr/>
          <p:nvPr/>
        </p:nvCxnSpPr>
        <p:spPr>
          <a:xfrm flipV="1">
            <a:off x="7374778" y="3410095"/>
            <a:ext cx="293566" cy="162921"/>
          </a:xfrm>
          <a:prstGeom prst="straightConnector1">
            <a:avLst/>
          </a:prstGeom>
          <a:solidFill>
            <a:schemeClr val="bg1"/>
          </a:solidFill>
          <a:ln w="38100">
            <a:solidFill>
              <a:srgbClr val="FFC000"/>
            </a:solidFill>
            <a:prstDash val="solid"/>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p:cxnSp>
        <p:nvCxnSpPr>
          <p:cNvPr id="174" name="Straight Arrow Connector 173"/>
          <p:cNvCxnSpPr/>
          <p:nvPr/>
        </p:nvCxnSpPr>
        <p:spPr>
          <a:xfrm>
            <a:off x="7214704" y="3951325"/>
            <a:ext cx="93600" cy="226800"/>
          </a:xfrm>
          <a:prstGeom prst="straightConnector1">
            <a:avLst/>
          </a:prstGeom>
          <a:solidFill>
            <a:schemeClr val="bg1"/>
          </a:solidFill>
          <a:ln w="38100">
            <a:solidFill>
              <a:srgbClr val="FFC000"/>
            </a:solidFill>
            <a:prstDash val="solid"/>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p:cxnSp>
        <p:nvCxnSpPr>
          <p:cNvPr id="175" name="Straight Arrow Connector 174"/>
          <p:cNvCxnSpPr/>
          <p:nvPr/>
        </p:nvCxnSpPr>
        <p:spPr>
          <a:xfrm flipH="1" flipV="1">
            <a:off x="7048074" y="3995530"/>
            <a:ext cx="94622" cy="225558"/>
          </a:xfrm>
          <a:prstGeom prst="straightConnector1">
            <a:avLst/>
          </a:prstGeom>
          <a:solidFill>
            <a:schemeClr val="bg1"/>
          </a:solidFill>
          <a:ln w="38100">
            <a:solidFill>
              <a:srgbClr val="FFC000"/>
            </a:solidFill>
            <a:prstDash val="solid"/>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1847162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2172" y="635496"/>
            <a:ext cx="8262913" cy="461665"/>
          </a:xfrm>
          <a:prstGeom prst="rect">
            <a:avLst/>
          </a:prstGeom>
        </p:spPr>
        <p:txBody>
          <a:bodyPr wrap="square">
            <a:spAutoFit/>
          </a:bodyPr>
          <a:lstStyle/>
          <a:p>
            <a:pPr marL="342900" indent="-342900">
              <a:spcBef>
                <a:spcPct val="20000"/>
              </a:spcBef>
              <a:defRPr/>
            </a:pPr>
            <a:r>
              <a:rPr lang="lt-LT" sz="2400" b="1" kern="0" dirty="0" smtClean="0"/>
              <a:t>E. pristatymo projekto plėtros kryptys</a:t>
            </a:r>
            <a:endParaRPr lang="lt-LT" sz="2400" b="1" kern="0" dirty="0"/>
          </a:p>
        </p:txBody>
      </p:sp>
      <p:pic>
        <p:nvPicPr>
          <p:cNvPr id="4" name="Picture 4" descr="C:\Users\elenas\Desktop\Untitled-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5970588"/>
            <a:ext cx="9144001" cy="88741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Group 69"/>
          <p:cNvGraphicFramePr>
            <a:graphicFrameLocks noGrp="1"/>
          </p:cNvGraphicFramePr>
          <p:nvPr>
            <p:extLst>
              <p:ext uri="{D42A27DB-BD31-4B8C-83A1-F6EECF244321}">
                <p14:modId xmlns:p14="http://schemas.microsoft.com/office/powerpoint/2010/main" val="337796388"/>
              </p:ext>
            </p:extLst>
          </p:nvPr>
        </p:nvGraphicFramePr>
        <p:xfrm>
          <a:off x="382926" y="1412776"/>
          <a:ext cx="8352159" cy="3672407"/>
        </p:xfrm>
        <a:graphic>
          <a:graphicData uri="http://schemas.openxmlformats.org/drawingml/2006/table">
            <a:tbl>
              <a:tblPr/>
              <a:tblGrid>
                <a:gridCol w="8352159"/>
              </a:tblGrid>
              <a:tr h="804432">
                <a:tc>
                  <a:txBody>
                    <a:bodyPr/>
                    <a:lstStyle/>
                    <a:p>
                      <a:pPr marL="457200" marR="0" lvl="0" indent="-457200" algn="l" defTabSz="914400" rtl="0" eaLnBrk="1" fontAlgn="base" latinLnBrk="0" hangingPunct="1">
                        <a:lnSpc>
                          <a:spcPct val="100000"/>
                        </a:lnSpc>
                        <a:spcBef>
                          <a:spcPct val="0"/>
                        </a:spcBef>
                        <a:spcAft>
                          <a:spcPct val="0"/>
                        </a:spcAft>
                        <a:buClrTx/>
                        <a:buSzTx/>
                        <a:buFont typeface="+mj-lt"/>
                        <a:buAutoNum type="arabicPeriod"/>
                        <a:tabLst/>
                      </a:pPr>
                      <a:r>
                        <a:rPr kumimoji="0" lang="lt-LT" sz="2000" b="0" i="0" u="none" strike="noStrike" kern="1200" cap="none" normalizeH="0" baseline="0" noProof="0" dirty="0" smtClean="0">
                          <a:ln>
                            <a:noFill/>
                          </a:ln>
                          <a:solidFill>
                            <a:srgbClr val="000000"/>
                          </a:solidFill>
                          <a:effectLst/>
                          <a:latin typeface="+mn-lt"/>
                          <a:ea typeface="+mn-ea"/>
                          <a:cs typeface="Arial" charset="0"/>
                        </a:rPr>
                        <a:t>7 dažniausiai naudojamų valstybės institucijų DVS integracijų su E. pristatymo sistema realizavimas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4185">
                <a:tc>
                  <a:txBody>
                    <a:bodyPr/>
                    <a:lstStyle/>
                    <a:p>
                      <a:pPr marL="457200" marR="0" lvl="0" indent="-457200" algn="l" defTabSz="914400" rtl="0" eaLnBrk="1" fontAlgn="base" latinLnBrk="0" hangingPunct="1">
                        <a:lnSpc>
                          <a:spcPct val="100000"/>
                        </a:lnSpc>
                        <a:spcBef>
                          <a:spcPct val="0"/>
                        </a:spcBef>
                        <a:spcAft>
                          <a:spcPct val="0"/>
                        </a:spcAft>
                        <a:buClrTx/>
                        <a:buSzTx/>
                        <a:buFont typeface="+mj-lt"/>
                        <a:buAutoNum type="arabicPeriod" startAt="2"/>
                        <a:tabLst/>
                      </a:pPr>
                      <a:r>
                        <a:rPr kumimoji="0" lang="lt-LT" sz="2000" b="0" i="0" u="none" strike="noStrike" cap="none" normalizeH="0" baseline="0" noProof="0" dirty="0" smtClean="0">
                          <a:ln>
                            <a:noFill/>
                          </a:ln>
                          <a:solidFill>
                            <a:srgbClr val="000000"/>
                          </a:solidFill>
                          <a:effectLst/>
                          <a:latin typeface="+mn-lt"/>
                          <a:cs typeface="Arial" charset="0"/>
                        </a:rPr>
                        <a:t>Elektroninio dokumento (originalo) prieinamumas fizinio pristatymo būdu pristatytos dokumento kopijos gavėjui arba trečiosioms šalims ir neaktyvuotų E. pristatymo dėžučių sukūrimas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4432">
                <a:tc>
                  <a:txBody>
                    <a:bodyPr/>
                    <a:lstStyle/>
                    <a:p>
                      <a:pPr marL="457200" marR="0" lvl="0" indent="-457200" algn="l" defTabSz="914400" rtl="0" eaLnBrk="1" fontAlgn="base" latinLnBrk="0" hangingPunct="1">
                        <a:lnSpc>
                          <a:spcPct val="100000"/>
                        </a:lnSpc>
                        <a:spcBef>
                          <a:spcPct val="0"/>
                        </a:spcBef>
                        <a:spcAft>
                          <a:spcPct val="0"/>
                        </a:spcAft>
                        <a:buClrTx/>
                        <a:buSzTx/>
                        <a:buFont typeface="+mj-lt"/>
                        <a:buAutoNum type="arabicPeriod" startAt="3"/>
                        <a:tabLst/>
                      </a:pPr>
                      <a:r>
                        <a:rPr kumimoji="0" lang="lt-LT" sz="2000" b="0" i="0" u="none" strike="noStrike" kern="1200" cap="none" normalizeH="0" baseline="0" noProof="0" dirty="0" smtClean="0">
                          <a:ln>
                            <a:noFill/>
                          </a:ln>
                          <a:solidFill>
                            <a:srgbClr val="000000"/>
                          </a:solidFill>
                          <a:effectLst/>
                          <a:latin typeface="+mn-lt"/>
                          <a:ea typeface="+mn-ea"/>
                          <a:cs typeface="Arial" charset="0"/>
                        </a:rPr>
                        <a:t>E. pristatymo sistemos portalo atnaujinimas, pritaikant ją mobiliesiems įrenginiams</a:t>
                      </a:r>
                      <a:endParaRPr kumimoji="0" lang="lt-LT" sz="2000" b="1" i="0" u="none" strike="noStrike" cap="none" normalizeH="0" baseline="0" noProof="0" dirty="0" smtClean="0">
                        <a:ln>
                          <a:noFill/>
                        </a:ln>
                        <a:solidFill>
                          <a:srgbClr val="000000"/>
                        </a:solidFill>
                        <a:effectLst/>
                        <a:latin typeface="+mn-lt"/>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4679">
                <a:tc>
                  <a:txBody>
                    <a:bodyPr/>
                    <a:lstStyle/>
                    <a:p>
                      <a:pPr marL="457200" marR="0" lvl="0" indent="-457200" algn="l" defTabSz="914400" rtl="0" eaLnBrk="1" fontAlgn="base" latinLnBrk="0" hangingPunct="1">
                        <a:lnSpc>
                          <a:spcPct val="100000"/>
                        </a:lnSpc>
                        <a:spcBef>
                          <a:spcPct val="0"/>
                        </a:spcBef>
                        <a:spcAft>
                          <a:spcPct val="0"/>
                        </a:spcAft>
                        <a:buClrTx/>
                        <a:buSzTx/>
                        <a:buFont typeface="+mj-lt"/>
                        <a:buAutoNum type="arabicPeriod" startAt="4"/>
                        <a:tabLst/>
                      </a:pPr>
                      <a:r>
                        <a:rPr kumimoji="0" lang="lt-LT" sz="2000" b="0" i="0" u="none" strike="noStrike" kern="1200" cap="none" normalizeH="0" baseline="0" noProof="0" dirty="0" smtClean="0">
                          <a:ln>
                            <a:noFill/>
                          </a:ln>
                          <a:solidFill>
                            <a:srgbClr val="000000"/>
                          </a:solidFill>
                          <a:effectLst/>
                          <a:latin typeface="+mn-lt"/>
                          <a:ea typeface="+mn-ea"/>
                          <a:cs typeface="Arial" charset="0"/>
                        </a:rPr>
                        <a:t>Prieigos teisių galiojimo laiko nustatymas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4679">
                <a:tc>
                  <a:txBody>
                    <a:bodyPr/>
                    <a:lstStyle/>
                    <a:p>
                      <a:pPr marL="457200" marR="0" lvl="0" indent="-457200" algn="l" defTabSz="914400" rtl="0" eaLnBrk="1" fontAlgn="base" latinLnBrk="0" hangingPunct="1">
                        <a:lnSpc>
                          <a:spcPct val="100000"/>
                        </a:lnSpc>
                        <a:spcBef>
                          <a:spcPct val="0"/>
                        </a:spcBef>
                        <a:spcAft>
                          <a:spcPct val="0"/>
                        </a:spcAft>
                        <a:buClrTx/>
                        <a:buSzTx/>
                        <a:buFont typeface="+mj-lt"/>
                        <a:buAutoNum type="arabicPeriod" startAt="5"/>
                        <a:tabLst/>
                      </a:pPr>
                      <a:r>
                        <a:rPr kumimoji="0" lang="lt-LT" sz="2000" b="0" i="0" u="none" strike="noStrike" cap="none" normalizeH="0" baseline="0" noProof="0" dirty="0" smtClean="0">
                          <a:ln>
                            <a:noFill/>
                          </a:ln>
                          <a:solidFill>
                            <a:srgbClr val="000000"/>
                          </a:solidFill>
                          <a:effectLst/>
                          <a:latin typeface="+mn-lt"/>
                          <a:cs typeface="Arial" charset="0"/>
                        </a:rPr>
                        <a:t>Procesinių dokumentų spausdinimas*</a:t>
                      </a:r>
                      <a:endParaRPr kumimoji="0" lang="lt-LT" sz="2000" b="0" i="0" u="none" strike="noStrike" kern="1200" cap="none" normalizeH="0" baseline="0" noProof="0" dirty="0" smtClean="0">
                        <a:ln>
                          <a:noFill/>
                        </a:ln>
                        <a:solidFill>
                          <a:srgbClr val="000000"/>
                        </a:solidFill>
                        <a:effectLst/>
                        <a:latin typeface="+mn-lt"/>
                        <a:ea typeface="+mn-ea"/>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bl>
          </a:graphicData>
        </a:graphic>
      </p:graphicFrame>
      <p:sp>
        <p:nvSpPr>
          <p:cNvPr id="3" name="TextBox 2"/>
          <p:cNvSpPr txBox="1"/>
          <p:nvPr/>
        </p:nvSpPr>
        <p:spPr>
          <a:xfrm>
            <a:off x="408481" y="5164989"/>
            <a:ext cx="8339548" cy="307777"/>
          </a:xfrm>
          <a:prstGeom prst="rect">
            <a:avLst/>
          </a:prstGeom>
          <a:noFill/>
        </p:spPr>
        <p:txBody>
          <a:bodyPr wrap="square" rtlCol="0">
            <a:spAutoFit/>
          </a:bodyPr>
          <a:lstStyle/>
          <a:p>
            <a:r>
              <a:rPr lang="lt-LT" sz="1400" i="1" dirty="0" smtClean="0">
                <a:solidFill>
                  <a:schemeClr val="bg1"/>
                </a:solidFill>
              </a:rPr>
              <a:t>*</a:t>
            </a:r>
            <a:r>
              <a:rPr lang="lt-LT" sz="1400" i="1" dirty="0" smtClean="0"/>
              <a:t>*Šis uždavinys yra orientuotas į Lietuvos Respublikos teismų sistemos poreikius</a:t>
            </a:r>
          </a:p>
        </p:txBody>
      </p:sp>
    </p:spTree>
    <p:extLst>
      <p:ext uri="{BB962C8B-B14F-4D97-AF65-F5344CB8AC3E}">
        <p14:creationId xmlns:p14="http://schemas.microsoft.com/office/powerpoint/2010/main" val="553512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72172" y="476672"/>
            <a:ext cx="8262913" cy="1077218"/>
          </a:xfrm>
          <a:prstGeom prst="rect">
            <a:avLst/>
          </a:prstGeom>
        </p:spPr>
        <p:txBody>
          <a:bodyPr wrap="square">
            <a:spAutoFit/>
          </a:bodyPr>
          <a:lstStyle/>
          <a:p>
            <a:pPr lvl="0">
              <a:spcBef>
                <a:spcPct val="20000"/>
              </a:spcBef>
              <a:defRPr/>
            </a:pPr>
            <a:r>
              <a:rPr lang="lt-LT" sz="2400" b="1" kern="0" dirty="0" smtClean="0"/>
              <a:t>1 kryptis | </a:t>
            </a:r>
            <a:br>
              <a:rPr lang="lt-LT" sz="2400" b="1" kern="0" dirty="0" smtClean="0"/>
            </a:br>
            <a:r>
              <a:rPr lang="lt-LT" sz="2000" b="1" i="1" kern="0" dirty="0" smtClean="0"/>
              <a:t>7 dažniausiai naudojamų valstybės institucijų DVS integracijų su E. pristatymo sistema realizavimas</a:t>
            </a:r>
            <a:endParaRPr lang="lt-LT" sz="2400" b="1" i="1" kern="0" dirty="0"/>
          </a:p>
        </p:txBody>
      </p:sp>
      <p:pic>
        <p:nvPicPr>
          <p:cNvPr id="6" name="Picture 4" descr="C:\Users\elenas\Desktop\Untitled-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997972"/>
            <a:ext cx="9144001" cy="88741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95701" y="1700808"/>
            <a:ext cx="7920880" cy="3870290"/>
          </a:xfrm>
          <a:prstGeom prst="rect">
            <a:avLst/>
          </a:prstGeom>
          <a:noFill/>
        </p:spPr>
        <p:txBody>
          <a:bodyPr wrap="square" rtlCol="0">
            <a:spAutoFit/>
          </a:bodyPr>
          <a:lstStyle/>
          <a:p>
            <a:pPr algn="just">
              <a:spcBef>
                <a:spcPts val="600"/>
              </a:spcBef>
              <a:spcAft>
                <a:spcPts val="600"/>
              </a:spcAft>
            </a:pPr>
            <a:r>
              <a:rPr lang="lt-LT" sz="2000" dirty="0">
                <a:latin typeface="+mn-lt"/>
              </a:rPr>
              <a:t>Planuojama atlikti </a:t>
            </a:r>
            <a:r>
              <a:rPr lang="lt-LT" sz="2000" dirty="0" smtClean="0">
                <a:latin typeface="+mn-lt"/>
              </a:rPr>
              <a:t>šių DVS modifikacijas bei sukurti duomenų ir dokumentų mainų sąsajas tarp šių DVS ir E. pristatymo sistemos:</a:t>
            </a:r>
            <a:endParaRPr lang="lt-LT" sz="2000" dirty="0">
              <a:latin typeface="+mn-lt"/>
            </a:endParaRPr>
          </a:p>
          <a:p>
            <a:pPr marL="342900" indent="-342900" algn="just">
              <a:spcBef>
                <a:spcPts val="600"/>
              </a:spcBef>
              <a:spcAft>
                <a:spcPts val="600"/>
              </a:spcAft>
              <a:buFont typeface="Arial" pitchFamily="34" charset="0"/>
              <a:buChar char="•"/>
            </a:pPr>
            <a:r>
              <a:rPr lang="lt-LT" sz="2000" dirty="0">
                <a:latin typeface="+mn-lt"/>
              </a:rPr>
              <a:t>DVS </a:t>
            </a:r>
            <a:r>
              <a:rPr lang="lt-LT" sz="2000" dirty="0" smtClean="0">
                <a:latin typeface="+mn-lt"/>
              </a:rPr>
              <a:t>Avilys</a:t>
            </a:r>
            <a:r>
              <a:rPr lang="lt-LT" sz="2000" dirty="0">
                <a:latin typeface="+mn-lt"/>
              </a:rPr>
              <a:t> – </a:t>
            </a:r>
            <a:r>
              <a:rPr lang="lt-LT" sz="2000" dirty="0" smtClean="0">
                <a:latin typeface="+mn-lt"/>
              </a:rPr>
              <a:t>UAB Sintagma</a:t>
            </a:r>
            <a:endParaRPr lang="lt-LT" sz="2000" dirty="0">
              <a:latin typeface="+mn-lt"/>
            </a:endParaRPr>
          </a:p>
          <a:p>
            <a:pPr marL="342900" indent="-342900" algn="just">
              <a:spcBef>
                <a:spcPts val="600"/>
              </a:spcBef>
              <a:spcAft>
                <a:spcPts val="600"/>
              </a:spcAft>
              <a:buFont typeface="Arial" pitchFamily="34" charset="0"/>
              <a:buChar char="•"/>
            </a:pPr>
            <a:r>
              <a:rPr lang="lt-LT" sz="2000" dirty="0">
                <a:latin typeface="+mn-lt"/>
              </a:rPr>
              <a:t>DVS </a:t>
            </a:r>
            <a:r>
              <a:rPr lang="lt-LT" sz="2000" dirty="0" err="1">
                <a:latin typeface="+mn-lt"/>
              </a:rPr>
              <a:t>DocLogix</a:t>
            </a:r>
            <a:r>
              <a:rPr lang="lt-LT" sz="2000" dirty="0">
                <a:latin typeface="+mn-lt"/>
              </a:rPr>
              <a:t> ir DVS </a:t>
            </a:r>
            <a:r>
              <a:rPr lang="lt-LT" sz="2000" dirty="0" err="1">
                <a:latin typeface="+mn-lt"/>
              </a:rPr>
              <a:t>DocLogix</a:t>
            </a:r>
            <a:r>
              <a:rPr lang="lt-LT" sz="2000" dirty="0">
                <a:latin typeface="+mn-lt"/>
              </a:rPr>
              <a:t>  </a:t>
            </a:r>
            <a:r>
              <a:rPr lang="lt-LT" sz="2000" dirty="0" smtClean="0">
                <a:latin typeface="+mn-lt"/>
              </a:rPr>
              <a:t>VIDVIS </a:t>
            </a:r>
            <a:r>
              <a:rPr lang="lt-LT" sz="2000" dirty="0">
                <a:latin typeface="+mn-lt"/>
              </a:rPr>
              <a:t>– </a:t>
            </a:r>
            <a:r>
              <a:rPr lang="lt-LT" sz="2000" dirty="0" smtClean="0">
                <a:latin typeface="+mn-lt"/>
              </a:rPr>
              <a:t> UAB </a:t>
            </a:r>
            <a:r>
              <a:rPr lang="lt-LT" sz="2000" dirty="0" err="1">
                <a:latin typeface="+mn-lt"/>
              </a:rPr>
              <a:t>DocLogix</a:t>
            </a:r>
            <a:endParaRPr lang="lt-LT" sz="2000" dirty="0">
              <a:latin typeface="+mn-lt"/>
            </a:endParaRPr>
          </a:p>
          <a:p>
            <a:pPr marL="342900" indent="-342900" algn="just">
              <a:spcBef>
                <a:spcPts val="600"/>
              </a:spcBef>
              <a:spcAft>
                <a:spcPts val="600"/>
              </a:spcAft>
              <a:buFont typeface="Arial" pitchFamily="34" charset="0"/>
              <a:buChar char="•"/>
            </a:pPr>
            <a:r>
              <a:rPr lang="lt-LT" sz="2000" dirty="0">
                <a:latin typeface="+mn-lt"/>
              </a:rPr>
              <a:t>DVS </a:t>
            </a:r>
            <a:r>
              <a:rPr lang="lt-LT" sz="2000" dirty="0" err="1" smtClean="0">
                <a:latin typeface="+mn-lt"/>
              </a:rPr>
              <a:t>Webpartner</a:t>
            </a:r>
            <a:r>
              <a:rPr lang="lt-LT" sz="2000" dirty="0" smtClean="0">
                <a:latin typeface="+mn-lt"/>
              </a:rPr>
              <a:t> </a:t>
            </a:r>
            <a:r>
              <a:rPr lang="lt-LT" sz="2000" dirty="0">
                <a:latin typeface="+mn-lt"/>
              </a:rPr>
              <a:t>–</a:t>
            </a:r>
            <a:r>
              <a:rPr lang="lt-LT" sz="2000" dirty="0" smtClean="0">
                <a:latin typeface="+mn-lt"/>
              </a:rPr>
              <a:t> UAB </a:t>
            </a:r>
            <a:r>
              <a:rPr lang="lt-LT" sz="2000" dirty="0" err="1" smtClean="0">
                <a:latin typeface="+mn-lt"/>
              </a:rPr>
              <a:t>Idamas</a:t>
            </a:r>
            <a:r>
              <a:rPr lang="lt-LT" sz="2000" dirty="0" smtClean="0">
                <a:latin typeface="+mn-lt"/>
              </a:rPr>
              <a:t> </a:t>
            </a:r>
            <a:endParaRPr lang="lt-LT" sz="2000" dirty="0">
              <a:latin typeface="+mn-lt"/>
            </a:endParaRPr>
          </a:p>
          <a:p>
            <a:pPr marL="342900" indent="-342900" algn="just">
              <a:spcBef>
                <a:spcPts val="600"/>
              </a:spcBef>
              <a:spcAft>
                <a:spcPts val="600"/>
              </a:spcAft>
              <a:buFont typeface="Arial" pitchFamily="34" charset="0"/>
              <a:buChar char="•"/>
            </a:pPr>
            <a:r>
              <a:rPr lang="lt-LT" sz="2000" dirty="0">
                <a:latin typeface="+mn-lt"/>
              </a:rPr>
              <a:t>DVS </a:t>
            </a:r>
            <a:r>
              <a:rPr lang="lt-LT" sz="2000" dirty="0" err="1" smtClean="0">
                <a:latin typeface="+mn-lt"/>
              </a:rPr>
              <a:t>Labbis</a:t>
            </a:r>
            <a:r>
              <a:rPr lang="lt-LT" sz="2000" dirty="0">
                <a:latin typeface="+mn-lt"/>
              </a:rPr>
              <a:t> </a:t>
            </a:r>
            <a:r>
              <a:rPr lang="lt-LT" sz="2000" dirty="0" smtClean="0">
                <a:latin typeface="+mn-lt"/>
              </a:rPr>
              <a:t>– UAB </a:t>
            </a:r>
            <a:r>
              <a:rPr lang="lt-LT" sz="2000" dirty="0" err="1" smtClean="0">
                <a:latin typeface="+mn-lt"/>
              </a:rPr>
              <a:t>Labbis</a:t>
            </a:r>
            <a:endParaRPr lang="lt-LT" sz="2000" dirty="0">
              <a:latin typeface="+mn-lt"/>
            </a:endParaRPr>
          </a:p>
          <a:p>
            <a:pPr marL="342900" indent="-342900" algn="just">
              <a:spcBef>
                <a:spcPts val="600"/>
              </a:spcBef>
              <a:spcAft>
                <a:spcPts val="600"/>
              </a:spcAft>
              <a:buFont typeface="Arial" pitchFamily="34" charset="0"/>
              <a:buChar char="•"/>
            </a:pPr>
            <a:r>
              <a:rPr lang="lt-LT" sz="2000" dirty="0">
                <a:latin typeface="+mn-lt"/>
              </a:rPr>
              <a:t>DVS </a:t>
            </a:r>
            <a:r>
              <a:rPr lang="lt-LT" sz="2000" dirty="0" smtClean="0">
                <a:latin typeface="+mn-lt"/>
              </a:rPr>
              <a:t>VDVIS</a:t>
            </a:r>
            <a:r>
              <a:rPr lang="lt-LT" sz="2000" dirty="0">
                <a:latin typeface="+mn-lt"/>
              </a:rPr>
              <a:t> </a:t>
            </a:r>
            <a:r>
              <a:rPr lang="lt-LT" sz="2000" dirty="0" smtClean="0">
                <a:latin typeface="+mn-lt"/>
              </a:rPr>
              <a:t>– UAB </a:t>
            </a:r>
            <a:r>
              <a:rPr lang="lt-LT" sz="2000" dirty="0" err="1" smtClean="0">
                <a:latin typeface="+mn-lt"/>
              </a:rPr>
              <a:t>Ingenious</a:t>
            </a:r>
            <a:r>
              <a:rPr lang="lt-LT" sz="2000" dirty="0" smtClean="0">
                <a:latin typeface="+mn-lt"/>
              </a:rPr>
              <a:t> IT</a:t>
            </a:r>
            <a:endParaRPr lang="lt-LT" sz="2000" dirty="0">
              <a:latin typeface="+mn-lt"/>
            </a:endParaRPr>
          </a:p>
          <a:p>
            <a:pPr marL="342900" indent="-342900" algn="just">
              <a:spcBef>
                <a:spcPts val="600"/>
              </a:spcBef>
              <a:spcAft>
                <a:spcPts val="600"/>
              </a:spcAft>
              <a:buFont typeface="Arial" pitchFamily="34" charset="0"/>
              <a:buChar char="•"/>
            </a:pPr>
            <a:r>
              <a:rPr lang="lt-LT" sz="2000" dirty="0">
                <a:latin typeface="+mn-lt"/>
              </a:rPr>
              <a:t>DVS </a:t>
            </a:r>
            <a:r>
              <a:rPr lang="lt-LT" sz="2000" dirty="0" smtClean="0">
                <a:latin typeface="+mn-lt"/>
              </a:rPr>
              <a:t>Kontora – UAB </a:t>
            </a:r>
            <a:r>
              <a:rPr lang="lt-LT" sz="2000" dirty="0" err="1" smtClean="0">
                <a:latin typeface="+mn-lt"/>
              </a:rPr>
              <a:t>Nevda</a:t>
            </a:r>
            <a:r>
              <a:rPr lang="lt-LT" sz="2000" dirty="0" smtClean="0">
                <a:latin typeface="+mn-lt"/>
              </a:rPr>
              <a:t> arba UAB </a:t>
            </a:r>
            <a:r>
              <a:rPr lang="lt-LT" sz="2000" dirty="0" err="1" smtClean="0">
                <a:latin typeface="+mn-lt"/>
              </a:rPr>
              <a:t>DocLogix</a:t>
            </a:r>
            <a:endParaRPr lang="lt-LT" sz="2000" dirty="0" smtClean="0">
              <a:latin typeface="+mn-lt"/>
            </a:endParaRPr>
          </a:p>
          <a:p>
            <a:pPr algn="just">
              <a:spcBef>
                <a:spcPts val="600"/>
              </a:spcBef>
              <a:spcAft>
                <a:spcPts val="600"/>
              </a:spcAft>
            </a:pPr>
            <a:endParaRPr lang="lt-LT" sz="1050" dirty="0" smtClean="0">
              <a:latin typeface="+mn-lt"/>
            </a:endParaRPr>
          </a:p>
        </p:txBody>
      </p:sp>
      <p:sp>
        <p:nvSpPr>
          <p:cNvPr id="3" name="Parallelogram 2"/>
          <p:cNvSpPr/>
          <p:nvPr/>
        </p:nvSpPr>
        <p:spPr>
          <a:xfrm>
            <a:off x="936104" y="5301208"/>
            <a:ext cx="7236296" cy="504056"/>
          </a:xfrm>
          <a:prstGeom prst="parallelogram">
            <a:avLst/>
          </a:prstGeom>
          <a:noFill/>
          <a:ln w="38100">
            <a:solidFill>
              <a:srgbClr val="FFE6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smtClean="0">
                <a:solidFill>
                  <a:schemeClr val="tx1"/>
                </a:solidFill>
              </a:rPr>
              <a:t>Atnaujintos DVS bus įdiegtos ~ 95 valstybės bei savivaldos institucijose</a:t>
            </a:r>
            <a:endParaRPr lang="lt-LT" dirty="0">
              <a:solidFill>
                <a:schemeClr val="tx1"/>
              </a:solidFill>
            </a:endParaRPr>
          </a:p>
        </p:txBody>
      </p:sp>
    </p:spTree>
    <p:extLst>
      <p:ext uri="{BB962C8B-B14F-4D97-AF65-F5344CB8AC3E}">
        <p14:creationId xmlns:p14="http://schemas.microsoft.com/office/powerpoint/2010/main" val="4503393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5932" y="1412776"/>
            <a:ext cx="8212185" cy="3631763"/>
          </a:xfrm>
          <a:prstGeom prst="rect">
            <a:avLst/>
          </a:prstGeom>
        </p:spPr>
        <p:txBody>
          <a:bodyPr wrap="square">
            <a:spAutoFit/>
          </a:bodyPr>
          <a:lstStyle/>
          <a:p>
            <a:pPr marL="342900" indent="-342900" algn="just">
              <a:spcBef>
                <a:spcPts val="600"/>
              </a:spcBef>
              <a:spcAft>
                <a:spcPts val="600"/>
              </a:spcAft>
              <a:buFont typeface="Arial" pitchFamily="34" charset="0"/>
              <a:buChar char="•"/>
            </a:pPr>
            <a:r>
              <a:rPr lang="lt-LT" sz="2000" dirty="0" smtClean="0">
                <a:latin typeface="+mn-lt"/>
              </a:rPr>
              <a:t>DVS modifikacija įgalinanti:</a:t>
            </a:r>
          </a:p>
          <a:p>
            <a:pPr marL="800100" lvl="1" indent="-342900" algn="just">
              <a:spcBef>
                <a:spcPts val="600"/>
              </a:spcBef>
              <a:spcAft>
                <a:spcPts val="600"/>
              </a:spcAft>
              <a:buFont typeface="Arial" pitchFamily="34" charset="0"/>
              <a:buChar char="•"/>
            </a:pPr>
            <a:r>
              <a:rPr lang="lt-LT" sz="2000" dirty="0" smtClean="0">
                <a:latin typeface="+mn-lt"/>
              </a:rPr>
              <a:t>Patogiai iš siunčiamo dokumento kortelės inicijuoti dokumento siuntimą per E. pristatymo sistemą;</a:t>
            </a:r>
          </a:p>
          <a:p>
            <a:pPr marL="800100" lvl="1" indent="-342900" algn="just">
              <a:spcBef>
                <a:spcPts val="600"/>
              </a:spcBef>
              <a:spcAft>
                <a:spcPts val="600"/>
              </a:spcAft>
              <a:buFont typeface="Arial" pitchFamily="34" charset="0"/>
              <a:buChar char="•"/>
            </a:pPr>
            <a:r>
              <a:rPr lang="lt-LT" sz="2000" dirty="0" smtClean="0">
                <a:latin typeface="+mn-lt"/>
              </a:rPr>
              <a:t>Matyti išsiųsto dokumento būseną;</a:t>
            </a:r>
            <a:endParaRPr lang="lt-LT" sz="2000" dirty="0" smtClean="0">
              <a:latin typeface="+mn-lt"/>
            </a:endParaRPr>
          </a:p>
          <a:p>
            <a:pPr marL="342900" indent="-342900" algn="just">
              <a:spcBef>
                <a:spcPts val="600"/>
              </a:spcBef>
              <a:spcAft>
                <a:spcPts val="600"/>
              </a:spcAft>
              <a:buFont typeface="Arial" pitchFamily="34" charset="0"/>
              <a:buChar char="•"/>
            </a:pPr>
            <a:r>
              <a:rPr lang="lt-LT" sz="2000" dirty="0" smtClean="0">
                <a:latin typeface="+mn-lt"/>
              </a:rPr>
              <a:t>DVS integracinių sąsajų su E. pristatymo sistema atnaujinimas leisiantis:</a:t>
            </a:r>
          </a:p>
          <a:p>
            <a:pPr marL="800100" lvl="1" indent="-342900" algn="just">
              <a:spcBef>
                <a:spcPts val="600"/>
              </a:spcBef>
              <a:spcAft>
                <a:spcPts val="600"/>
              </a:spcAft>
              <a:buFont typeface="Arial" pitchFamily="34" charset="0"/>
              <a:buChar char="•"/>
            </a:pPr>
            <a:r>
              <a:rPr lang="lt-LT" sz="2000" dirty="0" smtClean="0">
                <a:latin typeface="+mn-lt"/>
              </a:rPr>
              <a:t>Automatiniu būdu nustatyti kurie adresatai turi aktyvią E. pristatymo dėžutę, kurie turi neaktyvuotą e. dėžutę;</a:t>
            </a:r>
          </a:p>
          <a:p>
            <a:pPr marL="800100" lvl="1" indent="-342900" algn="just">
              <a:spcBef>
                <a:spcPts val="600"/>
              </a:spcBef>
              <a:spcAft>
                <a:spcPts val="600"/>
              </a:spcAft>
              <a:buFont typeface="Arial" pitchFamily="34" charset="0"/>
              <a:buChar char="•"/>
            </a:pPr>
            <a:r>
              <a:rPr lang="lt-LT" sz="2000" dirty="0" smtClean="0">
                <a:latin typeface="+mn-lt"/>
              </a:rPr>
              <a:t>Automatiniu būdu siųsti bei gauti e. siuntas;</a:t>
            </a:r>
          </a:p>
        </p:txBody>
      </p:sp>
      <p:pic>
        <p:nvPicPr>
          <p:cNvPr id="6" name="Picture 4" descr="C:\Users\elenas\Desktop\Untitled-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970588"/>
            <a:ext cx="9144001" cy="88741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472172" y="476672"/>
            <a:ext cx="8262913" cy="830997"/>
          </a:xfrm>
          <a:prstGeom prst="rect">
            <a:avLst/>
          </a:prstGeom>
        </p:spPr>
        <p:txBody>
          <a:bodyPr wrap="square">
            <a:spAutoFit/>
          </a:bodyPr>
          <a:lstStyle/>
          <a:p>
            <a:pPr lvl="0">
              <a:spcBef>
                <a:spcPct val="20000"/>
              </a:spcBef>
              <a:defRPr/>
            </a:pPr>
            <a:r>
              <a:rPr lang="lt-LT" sz="2400" b="1" kern="0" dirty="0" smtClean="0"/>
              <a:t>1 kryptis </a:t>
            </a:r>
            <a:r>
              <a:rPr lang="lt-LT" sz="2400" b="1" kern="0" dirty="0" smtClean="0"/>
              <a:t>|</a:t>
            </a:r>
          </a:p>
          <a:p>
            <a:pPr>
              <a:spcBef>
                <a:spcPct val="20000"/>
              </a:spcBef>
              <a:defRPr/>
            </a:pPr>
            <a:r>
              <a:rPr lang="lt-LT" sz="2000" b="1" i="1" kern="0" dirty="0"/>
              <a:t>DVS diegėjams keliami </a:t>
            </a:r>
            <a:r>
              <a:rPr lang="lt-LT" sz="2000" b="1" i="1" kern="0" dirty="0" smtClean="0"/>
              <a:t>reikalavimai</a:t>
            </a:r>
            <a:endParaRPr lang="lt-LT" sz="2000" b="1" i="1" kern="0" dirty="0"/>
          </a:p>
        </p:txBody>
      </p:sp>
    </p:spTree>
    <p:extLst>
      <p:ext uri="{BB962C8B-B14F-4D97-AF65-F5344CB8AC3E}">
        <p14:creationId xmlns:p14="http://schemas.microsoft.com/office/powerpoint/2010/main" val="1630299029"/>
      </p:ext>
    </p:extLst>
  </p:cSld>
  <p:clrMapOvr>
    <a:masterClrMapping/>
  </p:clrMapOvr>
  <p:timing>
    <p:tnLst>
      <p:par>
        <p:cTn id="1" dur="indefinite" restart="never" nodeType="tmRoot"/>
      </p:par>
    </p:tnLst>
  </p:timing>
</p:sld>
</file>

<file path=ppt/theme/theme1.xml><?xml version="1.0" encoding="utf-8"?>
<a:theme xmlns:a="http://schemas.openxmlformats.org/drawingml/2006/main" name="SM_sablonas">
  <a:themeElements>
    <a:clrScheme name="SM_sablona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M_sablon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M_sablona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M_sablona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M_sablona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M_sablona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M_sablona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M_sablona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M_sablona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M_sablona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M_sablona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M_sablona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M_sablona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M_sablona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PREZENTACIJA SM</Template>
  <TotalTime>0</TotalTime>
  <Words>772</Words>
  <Application>Microsoft Office PowerPoint</Application>
  <PresentationFormat>On-screen Show (4:3)</PresentationFormat>
  <Paragraphs>94</Paragraphs>
  <Slides>14</Slides>
  <Notes>12</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SM_sablonas</vt:lpstr>
      <vt:lpstr>Custom Design</vt:lpstr>
      <vt:lpstr>E. pristatymo projektas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2013-01-28T18:56:36Z</dcterms:created>
  <dcterms:modified xsi:type="dcterms:W3CDTF">2014-12-03T14:51:35Z</dcterms:modified>
</cp:coreProperties>
</file>