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handoutMasterIdLst>
    <p:handoutMasterId r:id="rId9"/>
  </p:handoutMasterIdLst>
  <p:sldIdLst>
    <p:sldId id="256" r:id="rId3"/>
    <p:sldId id="271" r:id="rId4"/>
    <p:sldId id="272" r:id="rId5"/>
    <p:sldId id="274" r:id="rId6"/>
    <p:sldId id="273" r:id="rId7"/>
    <p:sldId id="275" r:id="rId8"/>
  </p:sldIdLst>
  <p:sldSz cx="9144000" cy="6858000" type="screen4x3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9EA98-8FFE-4A6B-A203-3B5B087C351B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F1C9-885F-4E7E-AC30-920BC74258F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849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144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899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808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5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1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3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2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4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8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07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8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5515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8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2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8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503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691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69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79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89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FA0-4F0D-4E9D-B4A7-154898204CDD}" type="datetimeFigureOut">
              <a:rPr lang="lt-LT" smtClean="0"/>
              <a:t>2017.11.27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697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FA0-4F0D-4E9D-B4A7-154898204CDD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2017.11.27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571F-5CAD-4588-97CF-4266FB34AE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vesticijos.vilnius.lt/project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aps.vilnius.lt/projekta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txBody>
          <a:bodyPr>
            <a:normAutofit/>
          </a:bodyPr>
          <a:lstStyle/>
          <a:p>
            <a:r>
              <a:rPr lang="lt-LT" sz="4000" dirty="0">
                <a:solidFill>
                  <a:schemeClr val="bg1"/>
                </a:solidFill>
              </a:rPr>
              <a:t>Atviro kodo panaudojimas </a:t>
            </a:r>
            <a:br>
              <a:rPr lang="lt-LT" sz="4000" dirty="0">
                <a:solidFill>
                  <a:schemeClr val="bg1"/>
                </a:solidFill>
              </a:rPr>
            </a:br>
            <a:r>
              <a:rPr lang="lt-LT" sz="4000" dirty="0">
                <a:solidFill>
                  <a:schemeClr val="bg1"/>
                </a:solidFill>
              </a:rPr>
              <a:t>smulkių užduočių valdymui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lt-LT" sz="4000" dirty="0">
                <a:solidFill>
                  <a:schemeClr val="bg1"/>
                </a:solidFill>
              </a:rPr>
              <a:t>bei projektų bankui</a:t>
            </a:r>
            <a:endParaRPr lang="lt-LT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23848339-B757-45C5-8FDB-43962C7E978C}"/>
              </a:ext>
            </a:extLst>
          </p:cNvPr>
          <p:cNvSpPr/>
          <p:nvPr/>
        </p:nvSpPr>
        <p:spPr>
          <a:xfrm>
            <a:off x="7020272" y="6021288"/>
            <a:ext cx="20162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lt-LT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Vilniaus miesto savivaldybės E. miesto departamento direktorius Jonas Pidkovas</a:t>
            </a:r>
            <a:endParaRPr lang="lt-LT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1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 atviro kodo panaudojimo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1"/>
            <a:ext cx="7920880" cy="4896544"/>
          </a:xfrm>
        </p:spPr>
        <p:txBody>
          <a:bodyPr>
            <a:normAutofit/>
          </a:bodyPr>
          <a:lstStyle/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Daug užduočių skirtingose sistemose, platformose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Skirtingas užduočių formavimas ir įgyvendinimas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Skirtingas užduočių įgyvendinimo laiko matavimas </a:t>
            </a:r>
          </a:p>
          <a:p>
            <a:pPr marL="0" indent="0">
              <a:buNone/>
            </a:pPr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     ir vertinimas</a:t>
            </a: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ačiakampis 5">
            <a:extLst>
              <a:ext uri="{FF2B5EF4-FFF2-40B4-BE49-F238E27FC236}">
                <a16:creationId xmlns:a16="http://schemas.microsoft.com/office/drawing/2014/main" id="{8A6B17F7-55C7-4A92-A95D-16975F7DC569}"/>
              </a:ext>
            </a:extLst>
          </p:cNvPr>
          <p:cNvSpPr/>
          <p:nvPr/>
        </p:nvSpPr>
        <p:spPr>
          <a:xfrm>
            <a:off x="6732240" y="1608574"/>
            <a:ext cx="245291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2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chaosas</a:t>
            </a: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5F1EED74-C1B7-4E49-8AA9-FCE8BADA82E1}"/>
              </a:ext>
            </a:extLst>
          </p:cNvPr>
          <p:cNvSpPr/>
          <p:nvPr/>
        </p:nvSpPr>
        <p:spPr>
          <a:xfrm>
            <a:off x="7318034" y="1988840"/>
            <a:ext cx="139192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2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bardakas</a:t>
            </a:r>
            <a:endParaRPr lang="lt-LT" sz="2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2C22953E-A057-4C44-843F-F657D3B6ABFD}"/>
              </a:ext>
            </a:extLst>
          </p:cNvPr>
          <p:cNvSpPr/>
          <p:nvPr/>
        </p:nvSpPr>
        <p:spPr>
          <a:xfrm>
            <a:off x="7319997" y="2445667"/>
            <a:ext cx="150047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lt-LT" sz="2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gaisrų </a:t>
            </a:r>
          </a:p>
          <a:p>
            <a:r>
              <a:rPr lang="lt-LT" sz="2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gesinimas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449CFA12-9986-4F1B-A73C-3AD84270F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33" y="3064572"/>
            <a:ext cx="3223871" cy="1266332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B6C6031F-55D3-4039-93D5-3813EE555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264" y="4880226"/>
            <a:ext cx="2957379" cy="1863849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2B5D3288-DF26-4B40-B160-4E8AF6AB7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895" y="3339343"/>
            <a:ext cx="5040560" cy="1328052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BFEDE897-692E-43F6-8D6A-79EC30EA2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6441" y="5348047"/>
            <a:ext cx="1484616" cy="1422047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A37DC842-8C2A-4ACB-B5DA-63DB8FDED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2535" y="3924018"/>
            <a:ext cx="2420279" cy="1221813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EE739316-7678-4B01-A42F-082F35FB6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90" y="4165790"/>
            <a:ext cx="1690307" cy="1653675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955DC7B5-545E-4C6F-AD2B-9CA914D65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1146" y="5448409"/>
            <a:ext cx="2806062" cy="1221322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5F4259F0-1774-4D87-BA6D-5CAB45071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233" y="4658228"/>
            <a:ext cx="769387" cy="641155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7E4A5219-E610-4799-AE7B-A1A70E1CBE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9448" y="4147755"/>
            <a:ext cx="3223871" cy="1221813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761C2A46-284A-4918-9212-C193E38F8B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791" y="5919126"/>
            <a:ext cx="1663428" cy="59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Bandymas spręsti problemą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1"/>
            <a:ext cx="792088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EE5A35-1A44-4249-8E18-1DB57E2003AD}"/>
              </a:ext>
            </a:extLst>
          </p:cNvPr>
          <p:cNvSpPr txBox="1">
            <a:spLocks/>
          </p:cNvSpPr>
          <p:nvPr/>
        </p:nvSpPr>
        <p:spPr>
          <a:xfrm>
            <a:off x="1051992" y="1781201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E. miesto departamentas pradeda naudoti Redmine</a:t>
            </a:r>
          </a:p>
          <a:p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Kodėl Redmine?</a:t>
            </a: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Nemokamas </a:t>
            </a: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Atviras</a:t>
            </a:r>
            <a:endParaRPr lang="lt-LT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Tinka užduotims ir projektams valdyti</a:t>
            </a: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Galima planuoti laiką ir stebėti vykdymą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Susiejimas su e-</a:t>
            </a:r>
            <a:r>
              <a:rPr lang="lt-L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, LDAP</a:t>
            </a:r>
          </a:p>
          <a:p>
            <a:pPr lvl="1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Kalnedorius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Gantt, </a:t>
            </a:r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Agile, ataskaitos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kt. </a:t>
            </a:r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rivalumai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Projektai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duotys</a:t>
            </a:r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 vienoje vietoje</a:t>
            </a: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6930F3A0-C183-42C2-B60E-3FC30C1B2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3" y="2298187"/>
            <a:ext cx="8281417" cy="1409417"/>
          </a:xfrm>
          <a:prstGeom prst="rect">
            <a:avLst/>
          </a:prstGeom>
        </p:spPr>
      </p:pic>
      <p:sp>
        <p:nvSpPr>
          <p:cNvPr id="12" name="Stačiakampis 11">
            <a:extLst>
              <a:ext uri="{FF2B5EF4-FFF2-40B4-BE49-F238E27FC236}">
                <a16:creationId xmlns:a16="http://schemas.microsoft.com/office/drawing/2014/main" id="{98D460EF-B206-47CF-8A93-73B1E533B855}"/>
              </a:ext>
            </a:extLst>
          </p:cNvPr>
          <p:cNvSpPr/>
          <p:nvPr/>
        </p:nvSpPr>
        <p:spPr>
          <a:xfrm>
            <a:off x="4215801" y="4418305"/>
            <a:ext cx="475707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neleidžiam veltui pinigų didžiulėms brangioms sistemoms</a:t>
            </a:r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A57D74F2-FC74-4D4B-9DE0-56298CAAF379}"/>
              </a:ext>
            </a:extLst>
          </p:cNvPr>
          <p:cNvSpPr/>
          <p:nvPr/>
        </p:nvSpPr>
        <p:spPr>
          <a:xfrm>
            <a:off x="3996446" y="4675644"/>
            <a:ext cx="497642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Arial" panose="020B0604020202020204" pitchFamily="34" charset="0"/>
              </a:rPr>
              <a:t>patys tobulėjam</a:t>
            </a:r>
            <a:r>
              <a:rPr lang="lt-LT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Arial" panose="020B0604020202020204" pitchFamily="34" charset="0"/>
              </a:rPr>
              <a:t> kurdami </a:t>
            </a:r>
            <a:r>
              <a:rPr lang="pt-BR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Arial" panose="020B0604020202020204" pitchFamily="34" charset="0"/>
              </a:rPr>
              <a:t> ir prisitaikom </a:t>
            </a:r>
            <a:r>
              <a:rPr lang="lt-LT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Arial" panose="020B0604020202020204" pitchFamily="34" charset="0"/>
              </a:rPr>
              <a:t>pagal </a:t>
            </a:r>
            <a:r>
              <a:rPr lang="pt-BR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Arial" panose="020B0604020202020204" pitchFamily="34" charset="0"/>
              </a:rPr>
              <a:t>savo poreiki</a:t>
            </a:r>
            <a:r>
              <a:rPr lang="lt-LT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Arial" panose="020B0604020202020204" pitchFamily="34" charset="0"/>
              </a:rPr>
              <a:t>u</a:t>
            </a:r>
            <a:r>
              <a:rPr lang="pt-BR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Arial" panose="020B0604020202020204" pitchFamily="34" charset="0"/>
              </a:rPr>
              <a:t>s</a:t>
            </a:r>
            <a:endParaRPr lang="lt-LT" sz="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E642FCF4-46EE-4CEF-97CD-C59710EC3A76}"/>
              </a:ext>
            </a:extLst>
          </p:cNvPr>
          <p:cNvSpPr/>
          <p:nvPr/>
        </p:nvSpPr>
        <p:spPr>
          <a:xfrm>
            <a:off x="5277292" y="5151209"/>
            <a:ext cx="36955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radom tai, ko ieškojom</a:t>
            </a:r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lt-LT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12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miestas sėkmingai naudoja Redmine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1"/>
            <a:ext cx="792088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F464D-B445-4A6B-BA6E-D0B1F9B8D3DA}"/>
              </a:ext>
            </a:extLst>
          </p:cNvPr>
          <p:cNvSpPr txBox="1">
            <a:spLocks/>
          </p:cNvSpPr>
          <p:nvPr/>
        </p:nvSpPr>
        <p:spPr>
          <a:xfrm>
            <a:off x="1051992" y="1628801"/>
            <a:ext cx="7920880" cy="504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Redmine iš </a:t>
            </a:r>
            <a:r>
              <a:rPr lang="lt-L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testinės</a:t>
            </a:r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 versijos išauga į pagrindinę E. miesto užduočių ir projektų valdymo platformą</a:t>
            </a: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92CFB24-31B2-4E09-BB08-48F969844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726"/>
          <a:stretch/>
        </p:blipFill>
        <p:spPr>
          <a:xfrm>
            <a:off x="5444069" y="2226595"/>
            <a:ext cx="2961532" cy="32921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9CF15984-C302-4DF8-B854-129ACAA8D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593267"/>
            <a:ext cx="4481263" cy="411688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ACCDFD3-BA56-4D0E-B71C-C39246A56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273" y="5158786"/>
            <a:ext cx="4202435" cy="13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0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Gerosios praktikos pasidalinimas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1"/>
            <a:ext cx="792088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3CF340-4ABF-4407-A972-AD81A06F6E5F}"/>
              </a:ext>
            </a:extLst>
          </p:cNvPr>
          <p:cNvSpPr txBox="1">
            <a:spLocks/>
          </p:cNvSpPr>
          <p:nvPr/>
        </p:nvSpPr>
        <p:spPr>
          <a:xfrm>
            <a:off x="899592" y="1628801"/>
            <a:ext cx="8073280" cy="504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E. miestas prie Redmine jungia kitus Savivaldybės dalinius</a:t>
            </a: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Investiciniams projektams pritaikomas Redmine</a:t>
            </a: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I etapas. Informacijos apie projektus suvedimas projekto kortelė</a:t>
            </a: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II etapas. Projektinių užduočių formavimas ir atvaizdavimas grafike </a:t>
            </a:r>
          </a:p>
          <a:p>
            <a:pPr lvl="1"/>
            <a:endParaRPr lang="lt-L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II etapas. Investicinių projektų žemėlapis</a:t>
            </a: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Rezultatai:</a:t>
            </a: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I etapas. Atviras Savivaldybės investicinių projektų puslapis</a:t>
            </a:r>
          </a:p>
          <a:p>
            <a:pPr marL="457200" lvl="1" indent="0" algn="r">
              <a:buNone/>
            </a:pPr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http://investicijos.vilnius.lt/projects</a:t>
            </a:r>
            <a:endParaRPr lang="lt-L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II etapas. Paprastas užduočių suvedimas, skirstymas, matymas, valdymas, vertinimas</a:t>
            </a:r>
          </a:p>
          <a:p>
            <a:pPr lvl="1"/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III etapas. Atviras investicinių projektų žemėlapis</a:t>
            </a:r>
          </a:p>
          <a:p>
            <a:pPr marL="457200" lvl="1" indent="0" algn="r">
              <a:buNone/>
            </a:pPr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https://maps.vilnius.lt/projektai</a:t>
            </a:r>
            <a:endParaRPr lang="lt-L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BC3C5F21-BC33-455C-9DC9-1286B87EC7E3}"/>
              </a:ext>
            </a:extLst>
          </p:cNvPr>
          <p:cNvSpPr/>
          <p:nvPr/>
        </p:nvSpPr>
        <p:spPr>
          <a:xfrm>
            <a:off x="7333284" y="2579823"/>
            <a:ext cx="17251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1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projekto kortelė</a:t>
            </a:r>
            <a:endParaRPr lang="lt-LT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51FBBF75-D6F6-415D-8193-796308437A11}"/>
              </a:ext>
            </a:extLst>
          </p:cNvPr>
          <p:cNvSpPr/>
          <p:nvPr/>
        </p:nvSpPr>
        <p:spPr>
          <a:xfrm>
            <a:off x="5091287" y="3084060"/>
            <a:ext cx="40527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lt-LT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darbų įvedimas, šablonų kūrimas, </a:t>
            </a:r>
            <a:r>
              <a:rPr lang="lt-LT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gantt</a:t>
            </a:r>
            <a:endParaRPr lang="lt-LT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C446D232-984D-4696-BA87-5F17CB467BBD}"/>
              </a:ext>
            </a:extLst>
          </p:cNvPr>
          <p:cNvSpPr/>
          <p:nvPr/>
        </p:nvSpPr>
        <p:spPr>
          <a:xfrm>
            <a:off x="4510650" y="3721389"/>
            <a:ext cx="46051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1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projektai atvaizduojami žemėlapyje ir matomi viešai</a:t>
            </a:r>
          </a:p>
        </p:txBody>
      </p:sp>
    </p:spTree>
    <p:extLst>
      <p:ext uri="{BB962C8B-B14F-4D97-AF65-F5344CB8AC3E}">
        <p14:creationId xmlns:p14="http://schemas.microsoft.com/office/powerpoint/2010/main" val="266445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Vaizdai ir klausimai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0" y="6093295"/>
            <a:ext cx="1368152" cy="4320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3CF340-4ABF-4407-A972-AD81A06F6E5F}"/>
              </a:ext>
            </a:extLst>
          </p:cNvPr>
          <p:cNvSpPr txBox="1">
            <a:spLocks/>
          </p:cNvSpPr>
          <p:nvPr/>
        </p:nvSpPr>
        <p:spPr>
          <a:xfrm>
            <a:off x="7092280" y="57312"/>
            <a:ext cx="26006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Jonas Pidkovas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33E45880-F58D-496E-93BE-AF5260587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15" y="1698577"/>
            <a:ext cx="8757570" cy="3314591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683E834-8581-418F-AA73-A0F14EB3E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511663"/>
            <a:ext cx="5608154" cy="5301208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259BAE2-376A-4185-B95E-E6DEBBC6F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511663"/>
            <a:ext cx="5389967" cy="5237671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2326EBC2-E66F-4E1F-BB8C-BCF80A943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33" y="1628800"/>
            <a:ext cx="6829541" cy="4964991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B6E7A7EB-0031-4DA7-9E74-E0BA126D9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43364"/>
            <a:ext cx="9144000" cy="406400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56C9EA96-23FA-46CF-B75F-EDA25A6AF0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67" y="1484043"/>
            <a:ext cx="6259654" cy="5426598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0F0DDF87-D35C-4837-AF47-2F5A291320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87844"/>
            <a:ext cx="9144000" cy="3978840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1AC8A3F6-E2D2-453A-8FB5-A61A373423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1283" y="1659067"/>
            <a:ext cx="2530135" cy="4961602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BA375B81-CC96-4794-9BC1-AD9EFC8CE2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067" y="1985595"/>
            <a:ext cx="9144000" cy="45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242</Words>
  <Application>Microsoft Office PowerPoint</Application>
  <PresentationFormat>Demonstracija ekrane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3_Office Theme</vt:lpstr>
      <vt:lpstr>Atviro kodo panaudojimas  smulkių užduočių valdymui  bei projektų bankui</vt:lpstr>
      <vt:lpstr>Iki atviro kodo panaudojimo</vt:lpstr>
      <vt:lpstr>Bandymas spręsti problemą</vt:lpstr>
      <vt:lpstr>E. miestas sėkmingai naudoja Redmine</vt:lpstr>
      <vt:lpstr>Gerosios praktikos pasidalinimas</vt:lpstr>
      <vt:lpstr>Vaizdai ir klausimai</vt:lpstr>
    </vt:vector>
  </TitlesOfParts>
  <Company>Lukrecijos reklama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Aurelija Žilionytė</cp:lastModifiedBy>
  <cp:revision>90</cp:revision>
  <cp:lastPrinted>2014-09-11T10:47:14Z</cp:lastPrinted>
  <dcterms:created xsi:type="dcterms:W3CDTF">2014-03-04T16:12:36Z</dcterms:created>
  <dcterms:modified xsi:type="dcterms:W3CDTF">2017-11-27T13:48:58Z</dcterms:modified>
</cp:coreProperties>
</file>