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4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F2E7-99FB-4DE9-A0D2-BD15BACCEC9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1706-FD35-49EF-8BAF-07908FDC6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6300192" cy="1440160"/>
          </a:xfrm>
        </p:spPr>
        <p:txBody>
          <a:bodyPr>
            <a:noAutofit/>
          </a:bodyPr>
          <a:lstStyle/>
          <a:p>
            <a:pPr algn="r"/>
            <a:r>
              <a:rPr lang="lt-LT" sz="3000" b="1" dirty="0">
                <a:latin typeface="Ubuntu" panose="020B0504030602030204" pitchFamily="34" charset="0"/>
              </a:rPr>
              <a:t>Atviro kodo panaudojimo atvejis: </a:t>
            </a:r>
            <a:r>
              <a:rPr lang="lt-LT" sz="3000" b="1" dirty="0" smtClean="0">
                <a:latin typeface="Ubuntu" panose="020B0504030602030204" pitchFamily="34" charset="0"/>
              </a:rPr>
              <a:t/>
            </a:r>
            <a:br>
              <a:rPr lang="lt-LT" sz="3000" b="1" dirty="0" smtClean="0">
                <a:latin typeface="Ubuntu" panose="020B0504030602030204" pitchFamily="34" charset="0"/>
              </a:rPr>
            </a:br>
            <a:r>
              <a:rPr lang="lt-LT" sz="3000" b="1" dirty="0" smtClean="0">
                <a:latin typeface="Ubuntu" panose="020B0504030602030204" pitchFamily="34" charset="0"/>
              </a:rPr>
              <a:t>Kauno miesto </a:t>
            </a:r>
            <a:r>
              <a:rPr lang="lt-LT" sz="3000" b="1" dirty="0">
                <a:latin typeface="Ubuntu" panose="020B0504030602030204" pitchFamily="34" charset="0"/>
              </a:rPr>
              <a:t>savivaldybės </a:t>
            </a:r>
            <a:r>
              <a:rPr lang="lt-LT" sz="3000" b="1" dirty="0" smtClean="0">
                <a:latin typeface="Ubuntu" panose="020B0504030602030204" pitchFamily="34" charset="0"/>
              </a:rPr>
              <a:t/>
            </a:r>
            <a:br>
              <a:rPr lang="lt-LT" sz="3000" b="1" dirty="0" smtClean="0">
                <a:latin typeface="Ubuntu" panose="020B0504030602030204" pitchFamily="34" charset="0"/>
              </a:rPr>
            </a:br>
            <a:r>
              <a:rPr lang="lt-LT" sz="3000" b="1" dirty="0" smtClean="0">
                <a:latin typeface="Ubuntu" panose="020B0504030602030204" pitchFamily="34" charset="0"/>
              </a:rPr>
              <a:t>interneto </a:t>
            </a:r>
            <a:r>
              <a:rPr lang="lt-LT" sz="3000" b="1" dirty="0">
                <a:latin typeface="Ubuntu" panose="020B0504030602030204" pitchFamily="34" charset="0"/>
              </a:rPr>
              <a:t>portalas</a:t>
            </a:r>
            <a:endParaRPr lang="en-US" sz="3000" dirty="0"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517232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Ubuntu" panose="020B0504030602030204" pitchFamily="34" charset="0"/>
              </a:rPr>
              <a:t>Paulius Jakštas</a:t>
            </a:r>
          </a:p>
          <a:p>
            <a:r>
              <a:rPr lang="lt-LT" sz="1600" dirty="0">
                <a:latin typeface="Ubuntu" panose="020B0504030602030204" pitchFamily="34" charset="0"/>
              </a:rPr>
              <a:t>E. paslaugų ir informacinių technologijų skyriaus vedėjo pavaduotojas</a:t>
            </a:r>
            <a:endParaRPr lang="lt-LT" sz="1600" dirty="0" smtClean="0">
              <a:latin typeface="Ubuntu" panose="020B0504030602030204" pitchFamily="34" charset="0"/>
            </a:endParaRPr>
          </a:p>
          <a:p>
            <a:r>
              <a:rPr lang="lt-LT" sz="1600" dirty="0" smtClean="0">
                <a:latin typeface="Ubuntu" panose="020B0504030602030204" pitchFamily="34" charset="0"/>
              </a:rPr>
              <a:t>Kauno miesto savivaldybės administracija</a:t>
            </a:r>
            <a:endParaRPr lang="lt-LT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Išvados ir rekomendacijos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Atviro kodo TVS pasirinkimas – atsipirko „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su kaupu</a:t>
            </a:r>
            <a:r>
              <a:rPr lang="lt-LT" dirty="0" smtClean="0">
                <a:latin typeface="Ubuntu" panose="020B0504030602030204" pitchFamily="34" charset="0"/>
              </a:rPr>
              <a:t>“.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Per 3 metus KMSA svetainės priežiūrai ir jos tobulinimui išleista – 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0 </a:t>
            </a:r>
            <a:r>
              <a:rPr lang="lt-LT" dirty="0" err="1" smtClean="0">
                <a:solidFill>
                  <a:srgbClr val="F49F49"/>
                </a:solidFill>
                <a:latin typeface="Ubuntu" panose="020B0504030602030204" pitchFamily="34" charset="0"/>
              </a:rPr>
              <a:t>Eur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 </a:t>
            </a:r>
            <a:r>
              <a:rPr lang="lt-LT" dirty="0" smtClean="0">
                <a:latin typeface="Ubuntu" panose="020B0504030602030204" pitchFamily="34" charset="0"/>
              </a:rPr>
              <a:t>(tik darbo užmokestis).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Pasirinkimas 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Nr. 1 </a:t>
            </a:r>
            <a:r>
              <a:rPr lang="lt-LT" dirty="0" smtClean="0">
                <a:latin typeface="Ubuntu" panose="020B0504030602030204" pitchFamily="34" charset="0"/>
              </a:rPr>
              <a:t>tarp atviro kodo TVS – „WordPress“.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Turint ribotą biudžetą ir nedaug žinių, reiktų rinktis nemokamas „WordPress“ temas </a:t>
            </a:r>
            <a:r>
              <a:rPr lang="lt-LT" dirty="0">
                <a:latin typeface="Ubuntu" panose="020B0504030602030204" pitchFamily="34" charset="0"/>
              </a:rPr>
              <a:t>(pvz.: https://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gpldl.com</a:t>
            </a:r>
            <a:r>
              <a:rPr lang="lt-LT" dirty="0" smtClean="0">
                <a:latin typeface="Ubuntu" panose="020B0504030602030204" pitchFamily="34" charset="0"/>
              </a:rPr>
              <a:t>), pirkti TVS ir temos įdiegimo paslaugas.</a:t>
            </a:r>
          </a:p>
          <a:p>
            <a:endParaRPr lang="lt-LT" dirty="0" smtClean="0">
              <a:latin typeface="Ubuntu" panose="020B0504030602030204" pitchFamily="34" charset="0"/>
            </a:endParaRPr>
          </a:p>
          <a:p>
            <a:endParaRPr lang="lt-LT" dirty="0" smtClean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Dėkoju už dėmesį</a:t>
            </a:r>
            <a:r>
              <a:rPr lang="en-US" dirty="0">
                <a:latin typeface="Ubuntu" panose="020B0504030602030204" pitchFamily="34" charset="0"/>
              </a:rPr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r>
              <a:rPr lang="lt-LT" sz="2000" dirty="0" smtClean="0">
                <a:latin typeface="Ubuntu" panose="020B0504030602030204" pitchFamily="34" charset="0"/>
              </a:rPr>
              <a:t>Paulius </a:t>
            </a:r>
            <a:r>
              <a:rPr lang="lt-LT" sz="2000" dirty="0">
                <a:latin typeface="Ubuntu" panose="020B0504030602030204" pitchFamily="34" charset="0"/>
              </a:rPr>
              <a:t>Jakštas</a:t>
            </a:r>
          </a:p>
          <a:p>
            <a:pPr marL="0" indent="0">
              <a:buNone/>
            </a:pPr>
            <a:r>
              <a:rPr lang="lt-LT" sz="2000" dirty="0">
                <a:latin typeface="Ubuntu" panose="020B0504030602030204" pitchFamily="34" charset="0"/>
              </a:rPr>
              <a:t>E. paslaugų ir informacinių technologijų skyriaus vedėjo pavaduotojas </a:t>
            </a:r>
          </a:p>
          <a:p>
            <a:pPr marL="0" indent="0">
              <a:buNone/>
            </a:pPr>
            <a:r>
              <a:rPr lang="lt-LT" sz="2000" dirty="0">
                <a:latin typeface="Ubuntu" panose="020B0504030602030204" pitchFamily="34" charset="0"/>
              </a:rPr>
              <a:t>Tel. 8 620 79 066, (8 37)  22 54 </a:t>
            </a:r>
            <a:r>
              <a:rPr lang="lt-LT" sz="2000" dirty="0" smtClean="0">
                <a:latin typeface="Ubuntu" panose="020B0504030602030204" pitchFamily="34" charset="0"/>
              </a:rPr>
              <a:t>81, </a:t>
            </a:r>
            <a:endParaRPr lang="lt-LT" sz="20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r>
              <a:rPr lang="lt-LT" sz="2000" dirty="0">
                <a:latin typeface="Ubuntu" panose="020B0504030602030204" pitchFamily="34" charset="0"/>
              </a:rPr>
              <a:t>el. p. </a:t>
            </a:r>
            <a:r>
              <a:rPr lang="lt-LT" sz="2000" u="sng" dirty="0">
                <a:latin typeface="Ubuntu" panose="020B0504030602030204" pitchFamily="34" charset="0"/>
              </a:rPr>
              <a:t>paulius.jakstas@kaunas.lt</a:t>
            </a:r>
            <a:r>
              <a:rPr lang="lt-LT" sz="2000" dirty="0">
                <a:latin typeface="Ubuntu" panose="020B0504030602030204" pitchFamily="34" charset="0"/>
              </a:rPr>
              <a:t> </a:t>
            </a:r>
          </a:p>
          <a:p>
            <a:pPr marL="0" indent="0">
              <a:buNone/>
            </a:pPr>
            <a:r>
              <a:rPr lang="lt-LT" sz="2000" dirty="0">
                <a:latin typeface="Ubuntu" panose="020B0504030602030204" pitchFamily="34" charset="0"/>
              </a:rPr>
              <a:t>Kauno miesto savivaldybės administracija</a:t>
            </a:r>
          </a:p>
          <a:p>
            <a:pPr marL="0" indent="0">
              <a:buNone/>
            </a:pPr>
            <a:r>
              <a:rPr lang="lt-LT" sz="2000" dirty="0">
                <a:latin typeface="Ubuntu" panose="020B0504030602030204" pitchFamily="34" charset="0"/>
              </a:rPr>
              <a:t>Laisvės al. 96, LT-44251 </a:t>
            </a:r>
            <a:r>
              <a:rPr lang="lt-LT" sz="2000" dirty="0" smtClean="0">
                <a:latin typeface="Ubuntu" panose="020B0504030602030204" pitchFamily="34" charset="0"/>
              </a:rPr>
              <a:t>Kaunas</a:t>
            </a:r>
            <a:endParaRPr lang="en-US" sz="2000" dirty="0" smtClean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lt-LT" sz="20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Įžanga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/>
          <a:lstStyle/>
          <a:p>
            <a:r>
              <a:rPr lang="lt-LT" sz="2800" dirty="0" smtClean="0">
                <a:latin typeface="Ubuntu" panose="020B0504030602030204" pitchFamily="34" charset="0"/>
              </a:rPr>
              <a:t>Esama www.kaunas.lt versija nuo 2015 m.</a:t>
            </a:r>
          </a:p>
          <a:p>
            <a:r>
              <a:rPr lang="lt-LT" sz="2800" dirty="0" smtClean="0">
                <a:latin typeface="Ubuntu" panose="020B0504030602030204" pitchFamily="34" charset="0"/>
              </a:rPr>
              <a:t>Turinio valdymo sistema – „</a:t>
            </a:r>
            <a:r>
              <a:rPr lang="lt-LT" sz="2800" dirty="0" err="1" smtClean="0">
                <a:latin typeface="Ubuntu" panose="020B0504030602030204" pitchFamily="34" charset="0"/>
              </a:rPr>
              <a:t>WordPress</a:t>
            </a:r>
            <a:r>
              <a:rPr lang="lt-LT" sz="2800" dirty="0" smtClean="0">
                <a:latin typeface="Ubuntu" panose="020B0504030602030204" pitchFamily="34" charset="0"/>
              </a:rPr>
              <a:t>“.</a:t>
            </a:r>
          </a:p>
          <a:p>
            <a:r>
              <a:rPr lang="lt-LT" sz="2800" dirty="0" smtClean="0">
                <a:latin typeface="Ubuntu" panose="020B0504030602030204" pitchFamily="34" charset="0"/>
              </a:rPr>
              <a:t>Išvaizda</a:t>
            </a:r>
            <a:r>
              <a:rPr lang="en-US" sz="2800" dirty="0" smtClean="0">
                <a:latin typeface="Ubuntu" panose="020B0504030602030204" pitchFamily="34" charset="0"/>
              </a:rPr>
              <a:t> ir </a:t>
            </a:r>
            <a:r>
              <a:rPr lang="lt-LT" sz="2800" dirty="0" smtClean="0">
                <a:latin typeface="Ubuntu" panose="020B0504030602030204" pitchFamily="34" charset="0"/>
              </a:rPr>
              <a:t>funkcionalumas – UAB „</a:t>
            </a:r>
            <a:r>
              <a:rPr lang="lt-LT" sz="2800" dirty="0" err="1" smtClean="0">
                <a:latin typeface="Ubuntu" panose="020B0504030602030204" pitchFamily="34" charset="0"/>
              </a:rPr>
              <a:t>Agilitus</a:t>
            </a:r>
            <a:r>
              <a:rPr lang="lt-LT" sz="2800" dirty="0" smtClean="0">
                <a:latin typeface="Ubuntu" panose="020B0504030602030204" pitchFamily="34" charset="0"/>
              </a:rPr>
              <a:t>“.</a:t>
            </a:r>
          </a:p>
          <a:p>
            <a:pPr marL="0" indent="0">
              <a:buNone/>
            </a:pPr>
            <a:endParaRPr lang="lt-LT" dirty="0" smtClean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lt-LT" dirty="0" smtClean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00136"/>
            <a:ext cx="3340571" cy="2565168"/>
          </a:xfrm>
          <a:prstGeom prst="rect">
            <a:avLst/>
          </a:prstGeom>
        </p:spPr>
      </p:pic>
      <p:pic>
        <p:nvPicPr>
          <p:cNvPr id="1026" name="Picture 2" descr="Image result for word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39" y="43651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nkodara, tyrimai, komunikac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5" y="4653136"/>
            <a:ext cx="2447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3977" y="4449306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dirty="0" smtClean="0">
                <a:solidFill>
                  <a:srgbClr val="F49F49"/>
                </a:solidFill>
                <a:latin typeface="Ubuntu" panose="020B0504030602030204" pitchFamily="34" charset="0"/>
              </a:rPr>
              <a:t>+</a:t>
            </a:r>
            <a:endParaRPr lang="lt-LT" sz="4000" dirty="0">
              <a:solidFill>
                <a:srgbClr val="F49F49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3391" y="4449306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49F49"/>
                </a:solidFill>
                <a:latin typeface="Ubuntu" panose="020B0504030602030204" pitchFamily="34" charset="0"/>
              </a:rPr>
              <a:t>=</a:t>
            </a:r>
            <a:endParaRPr lang="lt-LT" sz="4000" dirty="0">
              <a:solidFill>
                <a:srgbClr val="F49F49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Pradžia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Pradžioje buvo UAB „</a:t>
            </a:r>
            <a:r>
              <a:rPr lang="lt-LT" dirty="0" err="1" smtClean="0">
                <a:latin typeface="Ubuntu" panose="020B0504030602030204" pitchFamily="34" charset="0"/>
              </a:rPr>
              <a:t>Idamas</a:t>
            </a:r>
            <a:r>
              <a:rPr lang="lt-LT" dirty="0" smtClean="0">
                <a:latin typeface="Ubuntu" panose="020B0504030602030204" pitchFamily="34" charset="0"/>
              </a:rPr>
              <a:t>“...</a:t>
            </a:r>
            <a:endParaRPr lang="en-US" dirty="0" smtClean="0">
              <a:latin typeface="Ubuntu" panose="020B0504030602030204" pitchFamily="34" charset="0"/>
            </a:endParaRPr>
          </a:p>
          <a:p>
            <a:r>
              <a:rPr lang="lt-LT" dirty="0" smtClean="0">
                <a:latin typeface="Ubuntu" panose="020B0504030602030204" pitchFamily="34" charset="0"/>
              </a:rPr>
              <a:t>Pažintis su TVS „WordPress“ iki pirkimo: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Viešosios tvarkos sk. puslapis.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Urbanistikos sk. „Projektinių pasiūlymų“ sistema.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Transporto sk. „Šviesoforų gedimų registras“.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Švietimo sk. puslapis skirtas neformal</a:t>
            </a:r>
            <a:r>
              <a:rPr lang="en-US" dirty="0" err="1" smtClean="0">
                <a:latin typeface="Ubuntu" panose="020B0504030602030204" pitchFamily="34" charset="0"/>
              </a:rPr>
              <a:t>iojo</a:t>
            </a:r>
            <a:r>
              <a:rPr lang="en-US" dirty="0" smtClean="0">
                <a:latin typeface="Ubuntu" panose="020B0504030602030204" pitchFamily="34" charset="0"/>
              </a:rPr>
              <a:t> </a:t>
            </a:r>
            <a:r>
              <a:rPr lang="lt-LT" dirty="0" smtClean="0">
                <a:latin typeface="Ubuntu" panose="020B0504030602030204" pitchFamily="34" charset="0"/>
              </a:rPr>
              <a:t>vaikų švietimo paslaugų teikėjams.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Viešųjų ryšių akcija – </a:t>
            </a:r>
            <a:r>
              <a:rPr lang="lt-LT" dirty="0" err="1" smtClean="0">
                <a:latin typeface="Ubuntu" panose="020B0504030602030204" pitchFamily="34" charset="0"/>
              </a:rPr>
              <a:t>rūšiuok.kaunas.lt</a:t>
            </a:r>
            <a:r>
              <a:rPr lang="lt-LT" dirty="0" smtClean="0">
                <a:latin typeface="Ubuntu" panose="020B0504030602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Civilinės metrikacijos sk</a:t>
            </a:r>
            <a:r>
              <a:rPr lang="lt-LT" dirty="0">
                <a:latin typeface="Ubuntu" panose="020B0504030602030204" pitchFamily="34" charset="0"/>
              </a:rPr>
              <a:t>. „Civilinės santuokos registravimo laikų </a:t>
            </a:r>
            <a:r>
              <a:rPr lang="lt-LT" dirty="0" smtClean="0">
                <a:latin typeface="Ubuntu" panose="020B0504030602030204" pitchFamily="34" charset="0"/>
              </a:rPr>
              <a:t>peržiūros“ </a:t>
            </a:r>
            <a:r>
              <a:rPr lang="lt-LT" dirty="0">
                <a:latin typeface="Ubuntu" panose="020B0504030602030204" pitchFamily="34" charset="0"/>
              </a:rPr>
              <a:t>sistema</a:t>
            </a:r>
            <a:r>
              <a:rPr lang="lt-LT" dirty="0" smtClean="0">
                <a:latin typeface="Ubuntu" panose="020B0504030602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Urbanistikos sk. </a:t>
            </a:r>
            <a:r>
              <a:rPr lang="lt-LT" dirty="0" smtClean="0">
                <a:latin typeface="Ubuntu" panose="020B0504030602030204" pitchFamily="34" charset="0"/>
              </a:rPr>
              <a:t>„Išorinės reklamos registro“ </a:t>
            </a:r>
            <a:r>
              <a:rPr lang="lt-LT" dirty="0">
                <a:latin typeface="Ubuntu" panose="020B0504030602030204" pitchFamily="34" charset="0"/>
              </a:rPr>
              <a:t>sistema.</a:t>
            </a:r>
            <a:endParaRPr lang="lt-LT" dirty="0" smtClean="0">
              <a:latin typeface="Ubuntu" panose="020B0504030602030204" pitchFamily="34" charset="0"/>
            </a:endParaRPr>
          </a:p>
          <a:p>
            <a:pPr marL="0" indent="0" algn="ctr">
              <a:buNone/>
            </a:pPr>
            <a:endParaRPr lang="lt-LT" dirty="0" smtClean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Pirkimas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 fontScale="85000" lnSpcReduction="20000"/>
          </a:bodyPr>
          <a:lstStyle/>
          <a:p>
            <a:r>
              <a:rPr lang="lt-LT" dirty="0">
                <a:latin typeface="Ubuntu" panose="020B0504030602030204" pitchFamily="34" charset="0"/>
              </a:rPr>
              <a:t>Poreikis patogiam turinio valdymui be papildomų programavimo žinių</a:t>
            </a:r>
            <a:r>
              <a:rPr lang="lt-LT" dirty="0" smtClean="0">
                <a:latin typeface="Ubuntu" panose="020B0504030602030204" pitchFamily="34" charset="0"/>
              </a:rPr>
              <a:t>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Diskusijos: ar galima pasirinkti konkretų TVS be </a:t>
            </a:r>
            <a:r>
              <a:rPr lang="lt-LT" dirty="0">
                <a:latin typeface="Ubuntu" panose="020B0504030602030204" pitchFamily="34" charset="0"/>
              </a:rPr>
              <a:t>prierašo „arba lygiavertis “.</a:t>
            </a:r>
            <a:endParaRPr lang="lt-LT" dirty="0" smtClean="0">
              <a:latin typeface="Ubuntu" panose="020B0504030602030204" pitchFamily="34" charset="0"/>
            </a:endParaRPr>
          </a:p>
          <a:p>
            <a:r>
              <a:rPr lang="lt-LT" dirty="0" smtClean="0">
                <a:latin typeface="Ubuntu" panose="020B0504030602030204" pitchFamily="34" charset="0"/>
              </a:rPr>
              <a:t>2014 m. pabaigoje paskelbti pirkimo dokumentai su nurodyta TVS – „</a:t>
            </a:r>
            <a:r>
              <a:rPr lang="lt-LT" dirty="0" err="1" smtClean="0">
                <a:latin typeface="Ubuntu" panose="020B0504030602030204" pitchFamily="34" charset="0"/>
              </a:rPr>
              <a:t>WordPress</a:t>
            </a:r>
            <a:r>
              <a:rPr lang="lt-LT" dirty="0" smtClean="0">
                <a:latin typeface="Ubuntu" panose="020B0504030602030204" pitchFamily="34" charset="0"/>
              </a:rPr>
              <a:t>“. Maksimali sutarties vertė </a:t>
            </a:r>
            <a:r>
              <a:rPr lang="lt-LT" dirty="0">
                <a:solidFill>
                  <a:srgbClr val="F49F49"/>
                </a:solidFill>
                <a:latin typeface="Ubuntu" panose="020B0504030602030204" pitchFamily="34" charset="0"/>
              </a:rPr>
              <a:t>~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 7000 </a:t>
            </a:r>
            <a:r>
              <a:rPr lang="lt-LT" dirty="0" err="1" smtClean="0">
                <a:solidFill>
                  <a:srgbClr val="F49F49"/>
                </a:solidFill>
                <a:latin typeface="Ubuntu" panose="020B0504030602030204" pitchFamily="34" charset="0"/>
              </a:rPr>
              <a:t>Eur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Pretenzijų nagrinėjimas.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Diskusijos </a:t>
            </a:r>
            <a:r>
              <a:rPr lang="lt-LT" dirty="0">
                <a:latin typeface="Ubuntu" panose="020B0504030602030204" pitchFamily="34" charset="0"/>
              </a:rPr>
              <a:t>Facebook grupėje „ Lietuvos </a:t>
            </a:r>
            <a:r>
              <a:rPr lang="lt-LT" dirty="0" err="1">
                <a:latin typeface="Ubuntu" panose="020B0504030602030204" pitchFamily="34" charset="0"/>
              </a:rPr>
              <a:t>webo</a:t>
            </a:r>
            <a:r>
              <a:rPr lang="lt-LT" dirty="0">
                <a:latin typeface="Ubuntu" panose="020B0504030602030204" pitchFamily="34" charset="0"/>
              </a:rPr>
              <a:t> profesionalai</a:t>
            </a:r>
            <a:r>
              <a:rPr lang="lt-LT" dirty="0" smtClean="0">
                <a:latin typeface="Ubuntu" panose="020B0504030602030204" pitchFamily="34" charset="0"/>
              </a:rPr>
              <a:t>“.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2014 m. lapkričio mėnesį pasirašyta sutartis su UAB „</a:t>
            </a:r>
            <a:r>
              <a:rPr lang="lt-LT" dirty="0" err="1" smtClean="0">
                <a:latin typeface="Ubuntu" panose="020B0504030602030204" pitchFamily="34" charset="0"/>
              </a:rPr>
              <a:t>Agilitus</a:t>
            </a:r>
            <a:r>
              <a:rPr lang="lt-LT" dirty="0" smtClean="0">
                <a:latin typeface="Ubuntu" panose="020B0504030602030204" pitchFamily="34" charset="0"/>
              </a:rPr>
              <a:t>“.</a:t>
            </a:r>
          </a:p>
          <a:p>
            <a:endParaRPr lang="lt-LT" dirty="0" smtClean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Diegimas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Nei vienas iš pateiktų dizaino sprendimų netenkino poreikių.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Vizualinius sprendimus pasiūlėme patys.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Didžiausias iššūkis – puslapyje pateikiamos informacijos struktūrizavimas.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2015 </a:t>
            </a:r>
            <a:r>
              <a:rPr lang="lt-LT" dirty="0">
                <a:latin typeface="Ubuntu" panose="020B0504030602030204" pitchFamily="34" charset="0"/>
              </a:rPr>
              <a:t>m. kovo mėnesį užbaigti darbai.</a:t>
            </a:r>
          </a:p>
          <a:p>
            <a:endParaRPr lang="lt-LT" dirty="0" smtClean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Dabar (1)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 fontScale="70000" lnSpcReduction="20000"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„</a:t>
            </a:r>
            <a:r>
              <a:rPr lang="lt-LT" dirty="0" err="1" smtClean="0">
                <a:latin typeface="Ubuntu" panose="020B0504030602030204" pitchFamily="34" charset="0"/>
              </a:rPr>
              <a:t>WordPress</a:t>
            </a:r>
            <a:r>
              <a:rPr lang="lt-LT" dirty="0" smtClean="0">
                <a:latin typeface="Ubuntu" panose="020B0504030602030204" pitchFamily="34" charset="0"/>
              </a:rPr>
              <a:t>“ (</a:t>
            </a:r>
            <a:r>
              <a:rPr lang="lt-LT" dirty="0" err="1" smtClean="0">
                <a:latin typeface="Ubuntu" panose="020B0504030602030204" pitchFamily="34" charset="0"/>
              </a:rPr>
              <a:t>multisite</a:t>
            </a:r>
            <a:r>
              <a:rPr lang="lt-LT" dirty="0" smtClean="0">
                <a:latin typeface="Ubuntu" panose="020B0504030602030204" pitchFamily="34" charset="0"/>
              </a:rPr>
              <a:t>) – </a:t>
            </a:r>
            <a:r>
              <a:rPr lang="lt-LT" u="sng" dirty="0" smtClean="0">
                <a:solidFill>
                  <a:srgbClr val="F49F49"/>
                </a:solidFill>
                <a:latin typeface="Ubuntu" panose="020B0504030602030204" pitchFamily="34" charset="0"/>
              </a:rPr>
              <a:t>www.kaunas.lt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 </a:t>
            </a:r>
            <a:r>
              <a:rPr lang="lt-LT" dirty="0" smtClean="0">
                <a:latin typeface="Ubuntu" panose="020B0504030602030204" pitchFamily="34" charset="0"/>
              </a:rPr>
              <a:t>ir papildomi 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35</a:t>
            </a:r>
            <a:r>
              <a:rPr lang="lt-LT" dirty="0" smtClean="0">
                <a:latin typeface="Ubuntu" panose="020B0504030602030204" pitchFamily="34" charset="0"/>
              </a:rPr>
              <a:t> </a:t>
            </a:r>
            <a:r>
              <a:rPr lang="lt-LT" dirty="0" err="1" smtClean="0">
                <a:latin typeface="Ubuntu" panose="020B0504030602030204" pitchFamily="34" charset="0"/>
              </a:rPr>
              <a:t>sub</a:t>
            </a:r>
            <a:r>
              <a:rPr lang="lt-LT" dirty="0" smtClean="0">
                <a:latin typeface="Ubuntu" panose="020B0504030602030204" pitchFamily="34" charset="0"/>
              </a:rPr>
              <a:t>-domenai.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Dizainas ir išorinis funkcionalumas paremtas 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„</a:t>
            </a:r>
            <a:r>
              <a:rPr lang="lt-LT" dirty="0" err="1" smtClean="0">
                <a:solidFill>
                  <a:srgbClr val="F49F49"/>
                </a:solidFill>
                <a:latin typeface="Ubuntu" panose="020B0504030602030204" pitchFamily="34" charset="0"/>
              </a:rPr>
              <a:t>Bootstrap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“</a:t>
            </a:r>
            <a:r>
              <a:rPr lang="lt-LT" dirty="0" smtClean="0">
                <a:latin typeface="Ubuntu" panose="020B0504030602030204" pitchFamily="34" charset="0"/>
              </a:rPr>
              <a:t> karkasu (</a:t>
            </a:r>
            <a:r>
              <a:rPr lang="lt-LT" i="1" dirty="0" smtClean="0">
                <a:latin typeface="Ubuntu" panose="020B0504030602030204" pitchFamily="34" charset="0"/>
              </a:rPr>
              <a:t>angl. </a:t>
            </a:r>
            <a:r>
              <a:rPr lang="lt-LT" i="1" dirty="0" err="1" smtClean="0">
                <a:latin typeface="Ubuntu" panose="020B0504030602030204" pitchFamily="34" charset="0"/>
              </a:rPr>
              <a:t>framework</a:t>
            </a:r>
            <a:r>
              <a:rPr lang="lt-LT" dirty="0" smtClean="0">
                <a:latin typeface="Ubuntu" panose="020B0504030602030204" pitchFamily="34" charset="0"/>
              </a:rPr>
              <a:t>).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Naudojame 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~ 25 </a:t>
            </a:r>
            <a:r>
              <a:rPr lang="lt-LT" dirty="0" smtClean="0">
                <a:latin typeface="Ubuntu" panose="020B0504030602030204" pitchFamily="34" charset="0"/>
              </a:rPr>
              <a:t>TVS įskiepius (</a:t>
            </a:r>
            <a:r>
              <a:rPr lang="lt-LT" i="1" dirty="0" smtClean="0">
                <a:latin typeface="Ubuntu" panose="020B0504030602030204" pitchFamily="34" charset="0"/>
              </a:rPr>
              <a:t>angl. </a:t>
            </a:r>
            <a:r>
              <a:rPr lang="lt-LT" i="1" dirty="0" err="1" smtClean="0">
                <a:latin typeface="Ubuntu" panose="020B0504030602030204" pitchFamily="34" charset="0"/>
              </a:rPr>
              <a:t>plugin</a:t>
            </a:r>
            <a:r>
              <a:rPr lang="lt-LT" dirty="0" smtClean="0">
                <a:latin typeface="Ubuntu" panose="020B0504030602030204" pitchFamily="34" charset="0"/>
              </a:rPr>
              <a:t>).</a:t>
            </a:r>
          </a:p>
          <a:p>
            <a:r>
              <a:rPr lang="lt-LT" u="sng" dirty="0" smtClean="0">
                <a:latin typeface="Ubuntu" panose="020B0504030602030204" pitchFamily="34" charset="0"/>
              </a:rPr>
              <a:t>www.kaunas.lt</a:t>
            </a:r>
            <a:r>
              <a:rPr lang="lt-LT" dirty="0" smtClean="0">
                <a:latin typeface="Ubuntu" panose="020B0504030602030204" pitchFamily="34" charset="0"/>
              </a:rPr>
              <a:t> statistika: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4</a:t>
            </a:r>
            <a:r>
              <a:rPr lang="lt-LT" dirty="0" smtClean="0">
                <a:latin typeface="Ubuntu" panose="020B0504030602030204" pitchFamily="34" charset="0"/>
              </a:rPr>
              <a:t> </a:t>
            </a:r>
            <a:r>
              <a:rPr lang="lt-LT" dirty="0">
                <a:latin typeface="Ubuntu" panose="020B0504030602030204" pitchFamily="34" charset="0"/>
              </a:rPr>
              <a:t>TVS administratoriai.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F49F49"/>
                </a:solidFill>
                <a:latin typeface="Ubuntu" panose="020B0504030602030204" pitchFamily="34" charset="0"/>
              </a:rPr>
              <a:t>17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smtClean="0">
                <a:latin typeface="Ubuntu" panose="020B0504030602030204" pitchFamily="34" charset="0"/>
              </a:rPr>
              <a:t>administruojamų sričių (</a:t>
            </a: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~ 100 </a:t>
            </a:r>
            <a:r>
              <a:rPr lang="lt-LT" dirty="0" err="1" smtClean="0">
                <a:latin typeface="Ubuntu" panose="020B0504030602030204" pitchFamily="34" charset="0"/>
              </a:rPr>
              <a:t>darb</a:t>
            </a:r>
            <a:r>
              <a:rPr lang="lt-LT" dirty="0" smtClean="0">
                <a:latin typeface="Ubuntu" panose="020B0504030602030204" pitchFamily="34" charset="0"/>
              </a:rPr>
              <a:t>.).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~ 2200 </a:t>
            </a:r>
            <a:r>
              <a:rPr lang="lt-LT" dirty="0" smtClean="0">
                <a:latin typeface="Ubuntu" panose="020B0504030602030204" pitchFamily="34" charset="0"/>
              </a:rPr>
              <a:t>naujienų įrašų.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~ 350 </a:t>
            </a:r>
            <a:r>
              <a:rPr lang="lt-LT" dirty="0" smtClean="0">
                <a:latin typeface="Ubuntu" panose="020B0504030602030204" pitchFamily="34" charset="0"/>
              </a:rPr>
              <a:t>puslapių.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~ 4000 </a:t>
            </a:r>
            <a:r>
              <a:rPr lang="lt-LT" dirty="0" smtClean="0">
                <a:latin typeface="Ubuntu" panose="020B0504030602030204" pitchFamily="34" charset="0"/>
              </a:rPr>
              <a:t>seniūnijų (11) įrašų ir puslapių.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~ 4500 </a:t>
            </a:r>
            <a:r>
              <a:rPr lang="lt-LT" dirty="0" smtClean="0">
                <a:latin typeface="Ubuntu" panose="020B0504030602030204" pitchFamily="34" charset="0"/>
              </a:rPr>
              <a:t>skyrių įrašų ir puslapių.</a:t>
            </a:r>
          </a:p>
          <a:p>
            <a:r>
              <a:rPr lang="lt-LT" dirty="0" err="1" smtClean="0">
                <a:latin typeface="Ubuntu" panose="020B0504030602030204" pitchFamily="34" charset="0"/>
              </a:rPr>
              <a:t>Sub</a:t>
            </a:r>
            <a:r>
              <a:rPr lang="lt-LT" dirty="0" smtClean="0">
                <a:latin typeface="Ubuntu" panose="020B0504030602030204" pitchFamily="34" charset="0"/>
              </a:rPr>
              <a:t>-domenų statistika: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6 </a:t>
            </a:r>
            <a:r>
              <a:rPr lang="lt-LT" dirty="0" smtClean="0">
                <a:latin typeface="Ubuntu" panose="020B0504030602030204" pitchFamily="34" charset="0"/>
              </a:rPr>
              <a:t>vidinės sistemos.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F49F49"/>
                </a:solidFill>
                <a:latin typeface="Ubuntu" panose="020B0504030602030204" pitchFamily="34" charset="0"/>
              </a:rPr>
              <a:t>29</a:t>
            </a:r>
            <a:r>
              <a:rPr lang="lt-LT" dirty="0" smtClean="0">
                <a:latin typeface="Ubuntu" panose="020B0504030602030204" pitchFamily="34" charset="0"/>
              </a:rPr>
              <a:t> informaciniai puslapiai.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lt-LT" dirty="0" smtClean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Dabar (2)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Pagrindiniai naudojami įskiepiai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„</a:t>
            </a:r>
            <a:r>
              <a:rPr lang="lt-LT" dirty="0" err="1">
                <a:latin typeface="Ubuntu" panose="020B0504030602030204" pitchFamily="34" charset="0"/>
              </a:rPr>
              <a:t>Active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>
                <a:latin typeface="Ubuntu" panose="020B0504030602030204" pitchFamily="34" charset="0"/>
              </a:rPr>
              <a:t>Directory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 smtClean="0">
                <a:latin typeface="Ubuntu" panose="020B0504030602030204" pitchFamily="34" charset="0"/>
              </a:rPr>
              <a:t>Integration</a:t>
            </a:r>
            <a:r>
              <a:rPr lang="lt-LT" dirty="0" smtClean="0">
                <a:latin typeface="Ubuntu" panose="020B0504030602030204" pitchFamily="34" charset="0"/>
              </a:rPr>
              <a:t>“ – Microsoft AD vartotojų integracija.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„</a:t>
            </a:r>
            <a:r>
              <a:rPr lang="lt-LT" dirty="0" err="1">
                <a:latin typeface="Ubuntu" panose="020B0504030602030204" pitchFamily="34" charset="0"/>
              </a:rPr>
              <a:t>Advanced</a:t>
            </a:r>
            <a:r>
              <a:rPr lang="lt-LT" dirty="0">
                <a:latin typeface="Ubuntu" panose="020B0504030602030204" pitchFamily="34" charset="0"/>
              </a:rPr>
              <a:t> Access </a:t>
            </a:r>
            <a:r>
              <a:rPr lang="lt-LT" dirty="0" smtClean="0">
                <a:latin typeface="Ubuntu" panose="020B0504030602030204" pitchFamily="34" charset="0"/>
              </a:rPr>
              <a:t>Manager“ – vartotojų rolių kūrimas ir valdymas.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„W3 </a:t>
            </a:r>
            <a:r>
              <a:rPr lang="lt-LT" dirty="0" err="1">
                <a:latin typeface="Ubuntu" panose="020B0504030602030204" pitchFamily="34" charset="0"/>
              </a:rPr>
              <a:t>Total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>
                <a:latin typeface="Ubuntu" panose="020B0504030602030204" pitchFamily="34" charset="0"/>
              </a:rPr>
              <a:t>Cache</a:t>
            </a:r>
            <a:r>
              <a:rPr lang="lt-LT" dirty="0" smtClean="0">
                <a:latin typeface="Ubuntu" panose="020B0504030602030204" pitchFamily="34" charset="0"/>
              </a:rPr>
              <a:t>“ – puslapių greitaveikos gerinimo įskiepis.</a:t>
            </a:r>
            <a:endParaRPr lang="lt-LT" dirty="0">
              <a:latin typeface="Ubuntu" panose="020B05040306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„</a:t>
            </a:r>
            <a:r>
              <a:rPr lang="lt-LT" dirty="0" err="1">
                <a:latin typeface="Ubuntu" panose="020B0504030602030204" pitchFamily="34" charset="0"/>
              </a:rPr>
              <a:t>Custom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>
                <a:latin typeface="Ubuntu" panose="020B0504030602030204" pitchFamily="34" charset="0"/>
              </a:rPr>
              <a:t>Post</a:t>
            </a:r>
            <a:r>
              <a:rPr lang="lt-LT" dirty="0">
                <a:latin typeface="Ubuntu" panose="020B0504030602030204" pitchFamily="34" charset="0"/>
              </a:rPr>
              <a:t> Type </a:t>
            </a:r>
            <a:r>
              <a:rPr lang="lt-LT" dirty="0" smtClean="0">
                <a:latin typeface="Ubuntu" panose="020B0504030602030204" pitchFamily="34" charset="0"/>
              </a:rPr>
              <a:t>UI“ – nestandartinių TVS įrašų tipų kūrimas ir valdymas.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„Meta </a:t>
            </a:r>
            <a:r>
              <a:rPr lang="lt-LT" dirty="0" err="1" smtClean="0">
                <a:latin typeface="Ubuntu" panose="020B0504030602030204" pitchFamily="34" charset="0"/>
              </a:rPr>
              <a:t>Box</a:t>
            </a:r>
            <a:r>
              <a:rPr lang="lt-LT" dirty="0" smtClean="0">
                <a:latin typeface="Ubuntu" panose="020B0504030602030204" pitchFamily="34" charset="0"/>
              </a:rPr>
              <a:t>“ – TVS redagavimo langų praplėtimas papildomų duomenų laukais.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„</a:t>
            </a:r>
            <a:r>
              <a:rPr lang="lt-LT" dirty="0" err="1">
                <a:latin typeface="Ubuntu" panose="020B0504030602030204" pitchFamily="34" charset="0"/>
              </a:rPr>
              <a:t>Simple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 smtClean="0">
                <a:latin typeface="Ubuntu" panose="020B0504030602030204" pitchFamily="34" charset="0"/>
              </a:rPr>
              <a:t>History</a:t>
            </a:r>
            <a:r>
              <a:rPr lang="lt-LT" dirty="0" smtClean="0">
                <a:latin typeface="Ubuntu" panose="020B0504030602030204" pitchFamily="34" charset="0"/>
              </a:rPr>
              <a:t>“ – vartotojų veiksmų žurnalas.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„Tawk.to </a:t>
            </a:r>
            <a:r>
              <a:rPr lang="lt-LT" dirty="0" err="1">
                <a:latin typeface="Ubuntu" panose="020B0504030602030204" pitchFamily="34" charset="0"/>
              </a:rPr>
              <a:t>Live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smtClean="0">
                <a:latin typeface="Ubuntu" panose="020B0504030602030204" pitchFamily="34" charset="0"/>
              </a:rPr>
              <a:t>Chat“ – gyvų pokalbių programėlės integracija.</a:t>
            </a:r>
          </a:p>
        </p:txBody>
      </p:sp>
    </p:spTree>
    <p:extLst>
      <p:ext uri="{BB962C8B-B14F-4D97-AF65-F5344CB8AC3E}">
        <p14:creationId xmlns:p14="http://schemas.microsoft.com/office/powerpoint/2010/main" val="2874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Dabar (3) integracijos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 fontScale="55000" lnSpcReduction="20000"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Svetainėje vaizduojama </a:t>
            </a:r>
            <a:r>
              <a:rPr lang="lt-LT" dirty="0">
                <a:latin typeface="Ubuntu" panose="020B0504030602030204" pitchFamily="34" charset="0"/>
              </a:rPr>
              <a:t>savivaldybės struktūra </a:t>
            </a:r>
            <a:r>
              <a:rPr lang="lt-LT" dirty="0" smtClean="0">
                <a:latin typeface="Ubuntu" panose="020B0504030602030204" pitchFamily="34" charset="0"/>
              </a:rPr>
              <a:t>kuriama ir valdoma Microsoft „</a:t>
            </a:r>
            <a:r>
              <a:rPr lang="lt-LT" dirty="0" err="1" smtClean="0">
                <a:latin typeface="Ubuntu" panose="020B0504030602030204" pitchFamily="34" charset="0"/>
              </a:rPr>
              <a:t>Active</a:t>
            </a:r>
            <a:r>
              <a:rPr lang="lt-LT" dirty="0" smtClean="0">
                <a:latin typeface="Ubuntu" panose="020B0504030602030204" pitchFamily="34" charset="0"/>
              </a:rPr>
              <a:t> </a:t>
            </a:r>
            <a:r>
              <a:rPr lang="lt-LT" dirty="0" err="1">
                <a:latin typeface="Ubuntu" panose="020B0504030602030204" pitchFamily="34" charset="0"/>
              </a:rPr>
              <a:t>Directory</a:t>
            </a:r>
            <a:r>
              <a:rPr lang="lt-LT" dirty="0" smtClean="0">
                <a:latin typeface="Ubuntu" panose="020B0504030602030204" pitchFamily="34" charset="0"/>
              </a:rPr>
              <a:t>“, o į TVS daromas tik duomenų importavimas.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„Daugiabučių </a:t>
            </a:r>
            <a:r>
              <a:rPr lang="lt-LT" dirty="0">
                <a:latin typeface="Ubuntu" panose="020B0504030602030204" pitchFamily="34" charset="0"/>
              </a:rPr>
              <a:t>namų informacinė </a:t>
            </a:r>
            <a:r>
              <a:rPr lang="lt-LT" dirty="0" smtClean="0">
                <a:latin typeface="Ubuntu" panose="020B0504030602030204" pitchFamily="34" charset="0"/>
              </a:rPr>
              <a:t>sistema“ – svetainėje pateikiamas daugiabučių žemėlapis („</a:t>
            </a:r>
            <a:r>
              <a:rPr lang="lt-LT" dirty="0" err="1" smtClean="0">
                <a:latin typeface="Ubuntu" panose="020B0504030602030204" pitchFamily="34" charset="0"/>
              </a:rPr>
              <a:t>google</a:t>
            </a:r>
            <a:r>
              <a:rPr lang="lt-LT" dirty="0" smtClean="0">
                <a:latin typeface="Ubuntu" panose="020B0504030602030204" pitchFamily="34" charset="0"/>
              </a:rPr>
              <a:t> </a:t>
            </a:r>
            <a:r>
              <a:rPr lang="lt-LT" dirty="0" err="1" smtClean="0">
                <a:latin typeface="Ubuntu" panose="020B0504030602030204" pitchFamily="34" charset="0"/>
              </a:rPr>
              <a:t>maps</a:t>
            </a:r>
            <a:r>
              <a:rPr lang="lt-LT" dirty="0" smtClean="0">
                <a:latin typeface="Ubuntu" panose="020B0504030602030204" pitchFamily="34" charset="0"/>
              </a:rPr>
              <a:t>“) su namo administratorių informacija. </a:t>
            </a:r>
            <a:endParaRPr lang="lt-LT" dirty="0">
              <a:latin typeface="Ubuntu" panose="020B0504030602030204" pitchFamily="34" charset="0"/>
            </a:endParaRPr>
          </a:p>
          <a:p>
            <a:r>
              <a:rPr lang="lt-LT" dirty="0" smtClean="0">
                <a:latin typeface="Ubuntu" panose="020B0504030602030204" pitchFamily="34" charset="0"/>
              </a:rPr>
              <a:t>„Darželių sistema“: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svetainėje pateikiamas laisvų vietų darželiuose žemėlapis;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svetainėje pagal vaiko ID tėvai gali gauti informacija apie pateiktus prašymus;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svetainėje </a:t>
            </a:r>
            <a:r>
              <a:rPr lang="lt-LT" dirty="0" smtClean="0">
                <a:latin typeface="Ubuntu" panose="020B0504030602030204" pitchFamily="34" charset="0"/>
              </a:rPr>
              <a:t>galima peržiūrėti įstaigų grupių skaičius, laukiančių vaikų eiles ir kt. informaciją.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Urbanistikos sk. sistemos: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 smtClean="0">
                <a:latin typeface="Ubuntu" panose="020B0504030602030204" pitchFamily="34" charset="0"/>
              </a:rPr>
              <a:t>Visuomenei </a:t>
            </a:r>
            <a:r>
              <a:rPr lang="lt-LT" dirty="0">
                <a:latin typeface="Ubuntu" panose="020B0504030602030204" pitchFamily="34" charset="0"/>
              </a:rPr>
              <a:t>svarbių statinių projektiniai </a:t>
            </a:r>
            <a:r>
              <a:rPr lang="lt-LT" dirty="0" smtClean="0">
                <a:latin typeface="Ubuntu" panose="020B0504030602030204" pitchFamily="34" charset="0"/>
              </a:rPr>
              <a:t>pasiūlymai talpinami sukurtoje sistemoje, o duomenys atvaizduojami svetainėje su paieškos galimybėmis.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t-LT" dirty="0">
                <a:latin typeface="Ubuntu" panose="020B0504030602030204" pitchFamily="34" charset="0"/>
              </a:rPr>
              <a:t>Teritorijų planavimo dokumentų rengimo apskaitos </a:t>
            </a:r>
            <a:r>
              <a:rPr lang="lt-LT" dirty="0" smtClean="0">
                <a:latin typeface="Ubuntu" panose="020B0504030602030204" pitchFamily="34" charset="0"/>
              </a:rPr>
              <a:t>žurnalas – pagal skyriaus poreikius sukurta sistema, kurios duomenys </a:t>
            </a:r>
            <a:r>
              <a:rPr lang="lt-LT" dirty="0">
                <a:latin typeface="Ubuntu" panose="020B0504030602030204" pitchFamily="34" charset="0"/>
              </a:rPr>
              <a:t>atvaizduojami svetainėje su paieškos </a:t>
            </a:r>
            <a:r>
              <a:rPr lang="lt-LT" dirty="0" smtClean="0">
                <a:latin typeface="Ubuntu" panose="020B0504030602030204" pitchFamily="34" charset="0"/>
              </a:rPr>
              <a:t>galimybėmis.</a:t>
            </a:r>
          </a:p>
          <a:p>
            <a:r>
              <a:rPr lang="lt-LT" dirty="0" smtClean="0">
                <a:latin typeface="Ubuntu" panose="020B0504030602030204" pitchFamily="34" charset="0"/>
              </a:rPr>
              <a:t>„Vadovų kalendoriai“ – </a:t>
            </a:r>
            <a:r>
              <a:rPr lang="lt-LT" dirty="0">
                <a:latin typeface="Ubuntu" panose="020B0504030602030204" pitchFamily="34" charset="0"/>
              </a:rPr>
              <a:t>MS </a:t>
            </a:r>
            <a:r>
              <a:rPr lang="lt-LT" dirty="0" smtClean="0">
                <a:latin typeface="Ubuntu" panose="020B0504030602030204" pitchFamily="34" charset="0"/>
              </a:rPr>
              <a:t>Outlook publikuotų savivaldybės vadovų kalendorių duomenų atvaizdavimas svetainėje.</a:t>
            </a:r>
          </a:p>
        </p:txBody>
      </p:sp>
    </p:spTree>
    <p:extLst>
      <p:ext uri="{BB962C8B-B14F-4D97-AF65-F5344CB8AC3E}">
        <p14:creationId xmlns:p14="http://schemas.microsoft.com/office/powerpoint/2010/main" val="39702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/>
          <a:lstStyle/>
          <a:p>
            <a:r>
              <a:rPr lang="lt-LT" dirty="0" smtClean="0">
                <a:latin typeface="Ubuntu" panose="020B0504030602030204" pitchFamily="34" charset="0"/>
              </a:rPr>
              <a:t>Iššūkiai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70912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Ubuntu" panose="020B0504030602030204" pitchFamily="34" charset="0"/>
              </a:rPr>
              <a:t>Greitaveika </a:t>
            </a:r>
            <a:r>
              <a:rPr lang="lt-LT" dirty="0">
                <a:latin typeface="Ubuntu" panose="020B0504030602030204" pitchFamily="34" charset="0"/>
              </a:rPr>
              <a:t>– KMSA atveju </a:t>
            </a:r>
            <a:r>
              <a:rPr lang="lt-LT" dirty="0" smtClean="0">
                <a:latin typeface="Ubuntu" panose="020B0504030602030204" pitchFamily="34" charset="0"/>
              </a:rPr>
              <a:t>„</a:t>
            </a:r>
            <a:r>
              <a:rPr lang="lt-LT" dirty="0">
                <a:latin typeface="Ubuntu" panose="020B0504030602030204" pitchFamily="34" charset="0"/>
              </a:rPr>
              <a:t>W3 </a:t>
            </a:r>
            <a:r>
              <a:rPr lang="lt-LT" dirty="0" err="1">
                <a:latin typeface="Ubuntu" panose="020B0504030602030204" pitchFamily="34" charset="0"/>
              </a:rPr>
              <a:t>Total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>
                <a:latin typeface="Ubuntu" panose="020B0504030602030204" pitchFamily="34" charset="0"/>
              </a:rPr>
              <a:t>Cache</a:t>
            </a:r>
            <a:r>
              <a:rPr lang="lt-LT" dirty="0" smtClean="0">
                <a:latin typeface="Ubuntu" panose="020B0504030602030204" pitchFamily="34" charset="0"/>
              </a:rPr>
              <a:t>“ įskiepio neužteko, reikėjo papildomai „</a:t>
            </a:r>
            <a:r>
              <a:rPr lang="lt-LT" dirty="0" err="1">
                <a:latin typeface="Ubuntu" panose="020B0504030602030204" pitchFamily="34" charset="0"/>
              </a:rPr>
              <a:t>Varnish</a:t>
            </a:r>
            <a:r>
              <a:rPr lang="lt-LT" dirty="0">
                <a:latin typeface="Ubuntu" panose="020B0504030602030204" pitchFamily="34" charset="0"/>
              </a:rPr>
              <a:t> </a:t>
            </a:r>
            <a:r>
              <a:rPr lang="lt-LT" dirty="0" err="1" smtClean="0">
                <a:latin typeface="Ubuntu" panose="020B0504030602030204" pitchFamily="34" charset="0"/>
              </a:rPr>
              <a:t>Cache</a:t>
            </a:r>
            <a:r>
              <a:rPr lang="lt-LT" dirty="0" smtClean="0">
                <a:latin typeface="Ubuntu" panose="020B0504030602030204" pitchFamily="34" charset="0"/>
              </a:rPr>
              <a:t>“ aplikacijos.</a:t>
            </a:r>
          </a:p>
          <a:p>
            <a:pPr marL="0" indent="0">
              <a:buNone/>
            </a:pPr>
            <a:endParaRPr lang="lt-LT" dirty="0" smtClean="0">
              <a:latin typeface="Ubuntu" panose="020B0504030602030204" pitchFamily="34" charset="0"/>
            </a:endParaRPr>
          </a:p>
          <a:p>
            <a:r>
              <a:rPr lang="lt-LT" dirty="0" smtClean="0">
                <a:latin typeface="Ubuntu" panose="020B0504030602030204" pitchFamily="34" charset="0"/>
              </a:rPr>
              <a:t>Turinys ir Bendrasis duomenų apsaugos reglamentas (BDAR) – turinį administruojant ~ 100 vartotojų visada pasitaiko „klaidų“.</a:t>
            </a:r>
          </a:p>
          <a:p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683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Ubuntu</vt:lpstr>
      <vt:lpstr>Office Theme</vt:lpstr>
      <vt:lpstr>Atviro kodo panaudojimo atvejis:  Kauno miesto savivaldybės  interneto portalas</vt:lpstr>
      <vt:lpstr>Įžanga</vt:lpstr>
      <vt:lpstr>Pradžia</vt:lpstr>
      <vt:lpstr>Pirkimas</vt:lpstr>
      <vt:lpstr>Diegimas</vt:lpstr>
      <vt:lpstr>Dabar (1)</vt:lpstr>
      <vt:lpstr>Dabar (2)</vt:lpstr>
      <vt:lpstr>Dabar (3) integracijos</vt:lpstr>
      <vt:lpstr>Iššūkiai</vt:lpstr>
      <vt:lpstr>Išvados ir rekomendacijos</vt:lpstr>
      <vt:lpstr>Dėkoju už dėmesį.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Skrandis</dc:creator>
  <cp:lastModifiedBy>Paulius Jakštas</cp:lastModifiedBy>
  <cp:revision>50</cp:revision>
  <dcterms:created xsi:type="dcterms:W3CDTF">2015-01-20T18:56:09Z</dcterms:created>
  <dcterms:modified xsi:type="dcterms:W3CDTF">2018-12-05T14:34:05Z</dcterms:modified>
</cp:coreProperties>
</file>