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74" r:id="rId4"/>
    <p:sldId id="268" r:id="rId5"/>
    <p:sldId id="257" r:id="rId6"/>
    <p:sldId id="278" r:id="rId7"/>
    <p:sldId id="281" r:id="rId8"/>
    <p:sldId id="280" r:id="rId9"/>
    <p:sldId id="279" r:id="rId10"/>
    <p:sldId id="282" r:id="rId11"/>
    <p:sldId id="275" r:id="rId12"/>
    <p:sldId id="283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5D5C"/>
    <a:srgbClr val="4492D2"/>
    <a:srgbClr val="AED0EC"/>
    <a:srgbClr val="00A1DE"/>
    <a:srgbClr val="183AA8"/>
    <a:srgbClr val="00644D"/>
    <a:srgbClr val="D5E3DF"/>
    <a:srgbClr val="97B92E"/>
    <a:srgbClr val="EABB00"/>
    <a:srgbClr val="910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828" autoAdjust="0"/>
  </p:normalViewPr>
  <p:slideViewPr>
    <p:cSldViewPr>
      <p:cViewPr varScale="1">
        <p:scale>
          <a:sx n="87" d="100"/>
          <a:sy n="87" d="100"/>
        </p:scale>
        <p:origin x="6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image" Target="../media/image5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453E9-336F-464F-A70C-D16A54C5CF14}" type="datetimeFigureOut">
              <a:rPr lang="lt-LT" smtClean="0"/>
              <a:t>2015.12.04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4E983-AD10-41B1-8084-5942BF47BE0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78707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Ši sistema </a:t>
            </a:r>
            <a:r>
              <a:rPr lang="lt-L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Skirta tvarkyti duomenis ir informaciją apie ūkio subjektų licencijas vienoje vietoje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t-LT" dirty="0" smtClean="0">
              <a:solidFill>
                <a:schemeClr val="bg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Steigiama Lietuvos Respublikos Vyriausybės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2012-07-18 </a:t>
            </a:r>
            <a:r>
              <a:rPr lang="lt-L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nutarimo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Nr. 937 </a:t>
            </a:r>
            <a:r>
              <a:rPr lang="lt-L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„Dėl licencijavimo pagridnų aprašo patvirtinimo“ pagrindu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t-LT" smtClean="0">
              <a:solidFill>
                <a:schemeClr val="bg1"/>
              </a:solidFill>
            </a:endParaRPr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4E983-AD10-41B1-8084-5942BF47BE04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7368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smtClean="0"/>
              <a:t>Licencijų informacinė sistema yra finansuojama iš Europos Sąjungos struktūrinių fondų lėšų.</a:t>
            </a:r>
          </a:p>
          <a:p>
            <a:r>
              <a:rPr lang="lt-LT" dirty="0" smtClean="0"/>
              <a:t>Šios sistemos valdytoja yra Teisingumo ministerija, tvarkytojas – mes.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4E983-AD10-41B1-8084-5942BF47BE04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57769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sz="1200" dirty="0" smtClean="0"/>
              <a:t>Teikti vartotojams </a:t>
            </a:r>
            <a:r>
              <a:rPr lang="lt-LT" sz="1200" b="1" dirty="0" smtClean="0"/>
              <a:t>aktualią</a:t>
            </a:r>
            <a:r>
              <a:rPr lang="lt-LT" sz="1200" dirty="0" smtClean="0"/>
              <a:t> informaciją apie visiems ūkio subjektams išduotas licencijas </a:t>
            </a:r>
            <a:r>
              <a:rPr lang="lt-LT" sz="1200" b="1" dirty="0" smtClean="0"/>
              <a:t>vienoje vietoje</a:t>
            </a:r>
            <a:r>
              <a:rPr lang="lt-LT" sz="1200" dirty="0" smtClean="0"/>
              <a:t>, užtikrinant patogią ir </a:t>
            </a:r>
            <a:r>
              <a:rPr lang="lt-LT" sz="1200" b="1" dirty="0" smtClean="0"/>
              <a:t>efektyvią</a:t>
            </a:r>
            <a:r>
              <a:rPr lang="lt-LT" sz="1200" dirty="0" smtClean="0"/>
              <a:t> jos </a:t>
            </a:r>
            <a:r>
              <a:rPr lang="lt-LT" sz="1200" b="1" dirty="0" smtClean="0"/>
              <a:t>paiešką</a:t>
            </a:r>
            <a:r>
              <a:rPr lang="en-US" sz="1200" dirty="0" smtClean="0"/>
              <a:t>. </a:t>
            </a:r>
            <a:endParaRPr lang="lt-LT" sz="1200" dirty="0" smtClean="0"/>
          </a:p>
          <a:p>
            <a:pPr marL="0" indent="0">
              <a:buNone/>
            </a:pPr>
            <a:r>
              <a:rPr lang="lt-LT" sz="1200" dirty="0" smtClean="0"/>
              <a:t>Centralizuotai, kokybiškai ir operatyviai </a:t>
            </a:r>
            <a:r>
              <a:rPr lang="lt-LT" sz="1200" b="1" dirty="0" smtClean="0"/>
              <a:t>elektroniniu būdu </a:t>
            </a:r>
            <a:r>
              <a:rPr lang="lt-LT" sz="1200" dirty="0" smtClean="0"/>
              <a:t>tvarkyti gautus duomenis ir informaciją apie išduotas ūkio subjektams licencijas ir </a:t>
            </a:r>
            <a:r>
              <a:rPr lang="lt-LT" sz="1200" b="1" dirty="0" smtClean="0"/>
              <a:t>teikti</a:t>
            </a:r>
            <a:r>
              <a:rPr lang="lt-LT" sz="1200" dirty="0" smtClean="0"/>
              <a:t> ją turintiems teisę gauti asmenims</a:t>
            </a:r>
            <a:r>
              <a:rPr lang="en-US" sz="1200" dirty="0" smtClean="0"/>
              <a:t>.</a:t>
            </a:r>
            <a:endParaRPr lang="lt-LT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200" dirty="0" smtClean="0"/>
              <a:t>Sumažės licencijas išduodančių institucijų administracinė našta, nes LIS leis patogiai vienoje duomenų bazėje suvesti informaciją apie ūkio subjektams išduotas licencijos bei ją tvarkyti - tai bus vieninga informacinė sistema apie visus ūkio subjektus, kuriems išduotos licencijos.</a:t>
            </a:r>
          </a:p>
          <a:p>
            <a:r>
              <a:rPr lang="lt-LT" sz="1200" dirty="0" smtClean="0"/>
              <a:t>LIS leis ūkio subjektams susipažinti su visais joje kaupiamais duomenimis, susijusiais su jiems išduota licencija.</a:t>
            </a:r>
          </a:p>
          <a:p>
            <a:r>
              <a:rPr lang="lt-LT" sz="1200" dirty="0" smtClean="0"/>
              <a:t>Taip pat leis atlikti ūkio subjektų paiešką, kuriems išduotos licencijos (pagal licencijos veiklos pavadinimą, sritį, išduodančią licenciją ar pan.)</a:t>
            </a:r>
            <a:endParaRPr lang="lt-LT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t-LT" dirty="0" smtClean="0"/>
          </a:p>
          <a:p>
            <a:pPr marL="0" indent="0">
              <a:buNone/>
            </a:pPr>
            <a:endParaRPr lang="lt-LT" sz="1200" dirty="0" smtClean="0"/>
          </a:p>
          <a:p>
            <a:endParaRPr lang="lt-LT" dirty="0" smtClean="0"/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4E983-AD10-41B1-8084-5942BF47BE04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87519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smtClean="0"/>
              <a:t>Čia galime matyti kaip sistema veiks:</a:t>
            </a:r>
          </a:p>
          <a:p>
            <a:r>
              <a:rPr lang="lt-LT" dirty="0" smtClean="0"/>
              <a:t>LIS tvarkytojas</a:t>
            </a:r>
            <a:r>
              <a:rPr lang="lt-LT" baseline="0" dirty="0" smtClean="0"/>
              <a:t> – RC administratorius suteiks licencijas išduodančiai institucijai prisijungimą prie sistemos.</a:t>
            </a:r>
          </a:p>
          <a:p>
            <a:r>
              <a:rPr lang="lt-LT" baseline="0" dirty="0" smtClean="0"/>
              <a:t>Išduodančios licencijas institucijos administratorius suves išduotos licencijos duomenis ir paskelbs juos</a:t>
            </a:r>
          </a:p>
          <a:p>
            <a:r>
              <a:rPr lang="lt-LT" baseline="0" dirty="0" smtClean="0"/>
              <a:t>Tuomet licencijos duomenys atsiranda LIS‘e.</a:t>
            </a:r>
          </a:p>
          <a:p>
            <a:r>
              <a:rPr lang="lt-LT" baseline="0" dirty="0" smtClean="0"/>
              <a:t>Bet kuris suinteresuotas asmuo gali atlikti LIS‘e licencijų ar ūkio subjektų, turinčių licencijas, paiešką, nes informacinės sistemos duomenys yra vieši.</a:t>
            </a:r>
          </a:p>
          <a:p>
            <a:r>
              <a:rPr lang="lt-LT" baseline="0" dirty="0" smtClean="0"/>
              <a:t>Identifikuotas vartotojas gali matyti daugiau duomenų ir informacijos, gauti platesnę paiešką (tai ypač aktualu priežiūrą atliekančios institucijoms, išduodančioms institucijoms arba licencijų turėtojams)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4E983-AD10-41B1-8084-5942BF47BE04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50631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smtClean="0"/>
              <a:t>Prie LIS institucijos atstovai gali prisijungti su šiomis rolėmis:</a:t>
            </a:r>
          </a:p>
          <a:p>
            <a:pPr marL="285750" indent="-285750">
              <a:buFontTx/>
              <a:buChar char="-"/>
            </a:pPr>
            <a:r>
              <a:rPr lang="lt-LT" dirty="0" smtClean="0"/>
              <a:t>Institucijos darbuotojas su administravimo teisėmis;</a:t>
            </a:r>
          </a:p>
          <a:p>
            <a:pPr marL="285750" indent="-285750">
              <a:buFontTx/>
              <a:buChar char="-"/>
            </a:pPr>
            <a:r>
              <a:rPr lang="lt-LT" dirty="0" smtClean="0"/>
              <a:t>Institucijos darbuotojas, kuris suveda duomenis apie išduotą licenciją;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4E983-AD10-41B1-8084-5942BF47BE04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46451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4E983-AD10-41B1-8084-5942BF47BE04}" type="slidenum">
              <a:rPr lang="lt-LT" smtClean="0"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04157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 smtClean="0"/>
              <a:t>Šis vartotojas turi teisę:</a:t>
            </a:r>
          </a:p>
          <a:p>
            <a:pPr marL="285750" indent="-285750">
              <a:buFontTx/>
              <a:buChar char="-"/>
            </a:pPr>
            <a:r>
              <a:rPr lang="lt-LT" dirty="0" smtClean="0"/>
              <a:t>tvarkyti institucijos aprašus (kuria, taiso, koreguoja);</a:t>
            </a:r>
          </a:p>
          <a:p>
            <a:pPr marL="285750" indent="-285750">
              <a:buFontTx/>
              <a:buChar char="-"/>
            </a:pPr>
            <a:r>
              <a:rPr lang="lt-LT" dirty="0" smtClean="0"/>
              <a:t>Institucijos darbuotojams priskiria licencijas;</a:t>
            </a:r>
          </a:p>
          <a:p>
            <a:pPr marL="285750" indent="-285750">
              <a:buFontTx/>
              <a:buChar char="-"/>
            </a:pPr>
            <a:r>
              <a:rPr lang="lt-LT" dirty="0" smtClean="0"/>
              <a:t>Tvarko institucijos klasifikatorius.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4E983-AD10-41B1-8084-5942BF47BE04}" type="slidenum">
              <a:rPr lang="lt-LT" smtClean="0"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44057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baseline="0" dirty="0" smtClean="0"/>
              <a:t>1 žingsnis – spaudžiame „sukurti“;</a:t>
            </a:r>
          </a:p>
          <a:p>
            <a:r>
              <a:rPr lang="lt-LT" baseline="0" dirty="0" smtClean="0"/>
              <a:t>2 žingsnis – įvedame licencijos išdavimo datą;</a:t>
            </a:r>
          </a:p>
          <a:p>
            <a:r>
              <a:rPr lang="lt-LT" baseline="0" dirty="0" smtClean="0"/>
              <a:t>3 žingsnis – pasirenkame išduotos licencijos aprašą;</a:t>
            </a:r>
          </a:p>
          <a:p>
            <a:r>
              <a:rPr lang="lt-LT" baseline="0" dirty="0" smtClean="0"/>
              <a:t>4 žingsnis – suvedame licencijos duomenis;</a:t>
            </a:r>
          </a:p>
          <a:p>
            <a:r>
              <a:rPr lang="lt-LT" baseline="0" dirty="0" smtClean="0"/>
              <a:t>5 žingsnis – išsaugome suvestus duomenis;</a:t>
            </a:r>
          </a:p>
          <a:p>
            <a:r>
              <a:rPr lang="lt-LT" baseline="0" dirty="0" smtClean="0"/>
              <a:t>6 žingsnis – </a:t>
            </a:r>
            <a:r>
              <a:rPr lang="lt-LT" baseline="0" smtClean="0"/>
              <a:t>publikuojame licenciją, </a:t>
            </a:r>
            <a:r>
              <a:rPr lang="lt-LT" baseline="0" dirty="0" smtClean="0"/>
              <a:t>po šio žingsnio licencija yra </a:t>
            </a:r>
            <a:r>
              <a:rPr lang="lt-LT" baseline="0" smtClean="0"/>
              <a:t>paviešinama sistemoje.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4E983-AD10-41B1-8084-5942BF47BE04}" type="slidenum">
              <a:rPr lang="lt-LT" smtClean="0"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39113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4E983-AD10-41B1-8084-5942BF47BE04}" type="slidenum">
              <a:rPr lang="lt-LT" smtClean="0"/>
              <a:t>12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28928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8.bin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10.bin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2.bin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55C362D-7E79-40B1-BE80-40B87C508EEC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8988264-97D0-4CF4-A5C0-B920C9BC0091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469469096"/>
              </p:ext>
            </p:extLst>
          </p:nvPr>
        </p:nvGraphicFramePr>
        <p:xfrm>
          <a:off x="3643313" y="5002213"/>
          <a:ext cx="1841500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" name="Photo Editor Photo" r:id="rId3" imgW="5772956" imgH="3638095" progId="">
                  <p:embed/>
                </p:oleObj>
              </mc:Choice>
              <mc:Fallback>
                <p:oleObj name="Photo Editor Photo" r:id="rId3" imgW="5772956" imgH="3638095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5002213"/>
                        <a:ext cx="1841500" cy="116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104"/>
            <a:ext cx="9170988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511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80821496"/>
              </p:ext>
            </p:extLst>
          </p:nvPr>
        </p:nvGraphicFramePr>
        <p:xfrm>
          <a:off x="0" y="5732463"/>
          <a:ext cx="8672513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4" name="Photo Editor Photo" r:id="rId3" imgW="27209524" imgH="1800476" progId="">
                  <p:embed/>
                </p:oleObj>
              </mc:Choice>
              <mc:Fallback>
                <p:oleObj name="Photo Editor Photo" r:id="rId3" imgW="27209524" imgH="1800476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732463"/>
                        <a:ext cx="8672513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133056"/>
          </a:xfrm>
        </p:spPr>
        <p:txBody>
          <a:bodyPr vert="eaVert"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55C362D-7E79-40B1-BE80-40B87C508EEC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8988264-97D0-4CF4-A5C0-B920C9BC00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88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987790903"/>
              </p:ext>
            </p:extLst>
          </p:nvPr>
        </p:nvGraphicFramePr>
        <p:xfrm>
          <a:off x="0" y="5732463"/>
          <a:ext cx="8672513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7" name="Photo Editor Photo" r:id="rId3" imgW="27209524" imgH="1800476" progId="">
                  <p:embed/>
                </p:oleObj>
              </mc:Choice>
              <mc:Fallback>
                <p:oleObj name="Photo Editor Photo" r:id="rId3" imgW="27209524" imgH="1800476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732463"/>
                        <a:ext cx="8672513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458618"/>
          </a:xfrm>
        </p:spPr>
        <p:txBody>
          <a:bodyPr vert="eaVert"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458618"/>
          </a:xfrm>
        </p:spPr>
        <p:txBody>
          <a:bodyPr vert="eaVert"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55C362D-7E79-40B1-BE80-40B87C508EEC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8988264-97D0-4CF4-A5C0-B920C9BC00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36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17909093"/>
              </p:ext>
            </p:extLst>
          </p:nvPr>
        </p:nvGraphicFramePr>
        <p:xfrm>
          <a:off x="0" y="5733256"/>
          <a:ext cx="8672513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" name="Photo Editor Photo" r:id="rId3" imgW="27209524" imgH="1800476" progId="">
                  <p:embed/>
                </p:oleObj>
              </mc:Choice>
              <mc:Fallback>
                <p:oleObj name="Photo Editor Photo" r:id="rId3" imgW="27209524" imgH="1800476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733256"/>
                        <a:ext cx="8672513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55C362D-7E79-40B1-BE80-40B87C508EEC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8988264-97D0-4CF4-A5C0-B920C9BC0091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833564531"/>
              </p:ext>
            </p:extLst>
          </p:nvPr>
        </p:nvGraphicFramePr>
        <p:xfrm>
          <a:off x="3175" y="1412776"/>
          <a:ext cx="9140825" cy="6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7" name="Photo Editor Photo" r:id="rId5" imgW="28542857" imgH="219222" progId="">
                  <p:embed/>
                </p:oleObj>
              </mc:Choice>
              <mc:Fallback>
                <p:oleObj name="Photo Editor Photo" r:id="rId5" imgW="28542857" imgH="219222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1412776"/>
                        <a:ext cx="9140825" cy="6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636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04091117"/>
              </p:ext>
            </p:extLst>
          </p:nvPr>
        </p:nvGraphicFramePr>
        <p:xfrm>
          <a:off x="0" y="5732463"/>
          <a:ext cx="8672513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0" name="Photo Editor Photo" r:id="rId3" imgW="27209524" imgH="1800476" progId="">
                  <p:embed/>
                </p:oleObj>
              </mc:Choice>
              <mc:Fallback>
                <p:oleObj name="Photo Editor Photo" r:id="rId3" imgW="27209524" imgH="1800476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732463"/>
                        <a:ext cx="8672513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55C362D-7E79-40B1-BE80-40B87C508EEC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8988264-97D0-4CF4-A5C0-B920C9BC00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86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124033345"/>
              </p:ext>
            </p:extLst>
          </p:nvPr>
        </p:nvGraphicFramePr>
        <p:xfrm>
          <a:off x="0" y="5732463"/>
          <a:ext cx="8672513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0" name="Photo Editor Photo" r:id="rId3" imgW="27209524" imgH="1800476" progId="">
                  <p:embed/>
                </p:oleObj>
              </mc:Choice>
              <mc:Fallback>
                <p:oleObj name="Photo Editor Photo" r:id="rId3" imgW="27209524" imgH="1800476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732463"/>
                        <a:ext cx="8672513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55C362D-7E79-40B1-BE80-40B87C508EEC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8988264-97D0-4CF4-A5C0-B920C9BC0091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833564531"/>
              </p:ext>
            </p:extLst>
          </p:nvPr>
        </p:nvGraphicFramePr>
        <p:xfrm>
          <a:off x="3175" y="1412875"/>
          <a:ext cx="9140825" cy="6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1" name="Photo Editor Photo" r:id="rId5" imgW="28542857" imgH="219222" progId="">
                  <p:embed/>
                </p:oleObj>
              </mc:Choice>
              <mc:Fallback>
                <p:oleObj name="Photo Editor Photo" r:id="rId5" imgW="28542857" imgH="219222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1412875"/>
                        <a:ext cx="9140825" cy="6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555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55C362D-7E79-40B1-BE80-40B87C508EEC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8988264-97D0-4CF4-A5C0-B920C9BC0091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920798062"/>
              </p:ext>
            </p:extLst>
          </p:nvPr>
        </p:nvGraphicFramePr>
        <p:xfrm>
          <a:off x="0" y="5732463"/>
          <a:ext cx="8672513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5" name="Photo Editor Photo" r:id="rId3" imgW="27209524" imgH="1800476" progId="">
                  <p:embed/>
                </p:oleObj>
              </mc:Choice>
              <mc:Fallback>
                <p:oleObj name="Photo Editor Photo" r:id="rId3" imgW="27209524" imgH="1800476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732463"/>
                        <a:ext cx="8672513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833564531"/>
              </p:ext>
            </p:extLst>
          </p:nvPr>
        </p:nvGraphicFramePr>
        <p:xfrm>
          <a:off x="3175" y="1412875"/>
          <a:ext cx="9140825" cy="6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96" name="Photo Editor Photo" r:id="rId5" imgW="28542857" imgH="219222" progId="">
                  <p:embed/>
                </p:oleObj>
              </mc:Choice>
              <mc:Fallback>
                <p:oleObj name="Photo Editor Photo" r:id="rId5" imgW="28542857" imgH="219222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1412875"/>
                        <a:ext cx="9140825" cy="6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300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026312189"/>
              </p:ext>
            </p:extLst>
          </p:nvPr>
        </p:nvGraphicFramePr>
        <p:xfrm>
          <a:off x="0" y="5732463"/>
          <a:ext cx="8672513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5" name="Photo Editor Photo" r:id="rId3" imgW="27209524" imgH="1800476" progId="">
                  <p:embed/>
                </p:oleObj>
              </mc:Choice>
              <mc:Fallback>
                <p:oleObj name="Photo Editor Photo" r:id="rId3" imgW="27209524" imgH="1800476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732463"/>
                        <a:ext cx="8672513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55C362D-7E79-40B1-BE80-40B87C508EEC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8988264-97D0-4CF4-A5C0-B920C9BC0091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833564531"/>
              </p:ext>
            </p:extLst>
          </p:nvPr>
        </p:nvGraphicFramePr>
        <p:xfrm>
          <a:off x="3175" y="1412875"/>
          <a:ext cx="9140825" cy="68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6" name="Photo Editor Photo" r:id="rId5" imgW="28542857" imgH="219222" progId="">
                  <p:embed/>
                </p:oleObj>
              </mc:Choice>
              <mc:Fallback>
                <p:oleObj name="Photo Editor Photo" r:id="rId5" imgW="28542857" imgH="219222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1412875"/>
                        <a:ext cx="9140825" cy="68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232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55C362D-7E79-40B1-BE80-40B87C508EEC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8988264-97D0-4CF4-A5C0-B920C9BC0091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491692252"/>
              </p:ext>
            </p:extLst>
          </p:nvPr>
        </p:nvGraphicFramePr>
        <p:xfrm>
          <a:off x="3175" y="6237312"/>
          <a:ext cx="9140825" cy="7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6" name="Photo Editor Photo" r:id="rId3" imgW="28561905" imgH="228571" progId="">
                  <p:embed/>
                </p:oleObj>
              </mc:Choice>
              <mc:Fallback>
                <p:oleObj name="Photo Editor Photo" r:id="rId3" imgW="28561905" imgH="228571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6237312"/>
                        <a:ext cx="9140825" cy="7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158622061"/>
              </p:ext>
            </p:extLst>
          </p:nvPr>
        </p:nvGraphicFramePr>
        <p:xfrm>
          <a:off x="3643313" y="4797152"/>
          <a:ext cx="1841500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7" name="Photo Editor Photo" r:id="rId5" imgW="5772956" imgH="3638095" progId="">
                  <p:embed/>
                </p:oleObj>
              </mc:Choice>
              <mc:Fallback>
                <p:oleObj name="Photo Editor Photo" r:id="rId5" imgW="5772956" imgH="3638095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4797152"/>
                        <a:ext cx="1841500" cy="116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488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667751290"/>
              </p:ext>
            </p:extLst>
          </p:nvPr>
        </p:nvGraphicFramePr>
        <p:xfrm>
          <a:off x="0" y="5732463"/>
          <a:ext cx="8672513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7" name="Photo Editor Photo" r:id="rId3" imgW="27209524" imgH="1800476" progId="">
                  <p:embed/>
                </p:oleObj>
              </mc:Choice>
              <mc:Fallback>
                <p:oleObj name="Photo Editor Photo" r:id="rId3" imgW="27209524" imgH="1800476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732463"/>
                        <a:ext cx="8672513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55C362D-7E79-40B1-BE80-40B87C508EEC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8988264-97D0-4CF4-A5C0-B920C9BC00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31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089937382"/>
              </p:ext>
            </p:extLst>
          </p:nvPr>
        </p:nvGraphicFramePr>
        <p:xfrm>
          <a:off x="0" y="5732463"/>
          <a:ext cx="8672513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1" name="Photo Editor Photo" r:id="rId3" imgW="27209524" imgH="1800476" progId="">
                  <p:embed/>
                </p:oleObj>
              </mc:Choice>
              <mc:Fallback>
                <p:oleObj name="Photo Editor Photo" r:id="rId3" imgW="27209524" imgH="1800476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732463"/>
                        <a:ext cx="8672513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65104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6803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00402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55C362D-7E79-40B1-BE80-40B87C508EEC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8988264-97D0-4CF4-A5C0-B920C9BC00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59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55C362D-7E79-40B1-BE80-40B87C508EEC}" type="datetimeFigureOut">
              <a:rPr lang="en-US" smtClean="0"/>
              <a:pPr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605D5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8988264-97D0-4CF4-A5C0-B920C9BC00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0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605D5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605D5C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605D5C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605D5C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605D5C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605D5C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t-LT" sz="3600" b="1" dirty="0" smtClean="0"/>
              <a:t>LICENCIJŲ INFORMACINĖ SISTEMA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(LIS)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lt-LT" sz="1800" b="1" dirty="0" smtClean="0"/>
              <a:t>Rimvydas Kaminskas</a:t>
            </a:r>
          </a:p>
          <a:p>
            <a:pPr>
              <a:spcBef>
                <a:spcPts val="0"/>
              </a:spcBef>
            </a:pPr>
            <a:r>
              <a:rPr lang="lt-LT" sz="1600" b="1" dirty="0" smtClean="0"/>
              <a:t>Juridinių </a:t>
            </a:r>
            <a:r>
              <a:rPr lang="lt-LT" sz="1600" b="1" dirty="0"/>
              <a:t>asmenų registro departamento</a:t>
            </a:r>
          </a:p>
          <a:p>
            <a:pPr>
              <a:spcBef>
                <a:spcPts val="0"/>
              </a:spcBef>
            </a:pPr>
            <a:r>
              <a:rPr lang="lt-LT" sz="1600" b="1" dirty="0" smtClean="0"/>
              <a:t>Tesisės skyriaus </a:t>
            </a:r>
            <a:r>
              <a:rPr lang="lt-LT" sz="1600" b="1" smtClean="0"/>
              <a:t>vyresnysis specialistas</a:t>
            </a:r>
            <a:endParaRPr lang="lt-LT" sz="1600" b="1" dirty="0"/>
          </a:p>
          <a:p>
            <a:pPr>
              <a:spcBef>
                <a:spcPts val="0"/>
              </a:spcBef>
            </a:pPr>
            <a:r>
              <a:rPr lang="lt-LT" sz="1600" i="1" dirty="0" err="1" smtClean="0"/>
              <a:t>Rimvydas.Kaminskas@registrucentras.lt</a:t>
            </a:r>
            <a:endParaRPr lang="lt-LT" sz="1600" dirty="0"/>
          </a:p>
        </p:txBody>
      </p:sp>
    </p:spTree>
    <p:extLst>
      <p:ext uri="{BB962C8B-B14F-4D97-AF65-F5344CB8AC3E}">
        <p14:creationId xmlns:p14="http://schemas.microsoft.com/office/powerpoint/2010/main" val="386184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000" b="1" dirty="0"/>
              <a:t>Galimi duomenų mainų metodai ir jų paskirtis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lt-LT" b="1" dirty="0" err="1" smtClean="0"/>
              <a:t>GetAllInstitutions</a:t>
            </a:r>
            <a:r>
              <a:rPr lang="lt-LT" b="1" dirty="0" smtClean="0"/>
              <a:t> </a:t>
            </a:r>
            <a:r>
              <a:rPr lang="lt-LT" dirty="0"/>
              <a:t>metodas skirtas gauti visų LIS sistemoje užregistruotų institucijų sąrašui. Institucijos identifikacinis numeris naudojamas duomenų paieškai metoduose</a:t>
            </a:r>
            <a:r>
              <a:rPr lang="lt-LT" b="1" dirty="0"/>
              <a:t> </a:t>
            </a:r>
            <a:r>
              <a:rPr lang="lt-LT" b="1" dirty="0" err="1"/>
              <a:t>SearchLicences</a:t>
            </a:r>
            <a:r>
              <a:rPr lang="lt-LT" dirty="0"/>
              <a:t>, </a:t>
            </a:r>
            <a:r>
              <a:rPr lang="lt-LT" b="1" dirty="0" err="1"/>
              <a:t>GetAllFormDescriptions</a:t>
            </a:r>
            <a:r>
              <a:rPr lang="lt-LT" b="1" dirty="0"/>
              <a:t> </a:t>
            </a:r>
            <a:r>
              <a:rPr lang="lt-LT" b="1" dirty="0" err="1"/>
              <a:t>GetAllLicenceTypes</a:t>
            </a:r>
            <a:r>
              <a:rPr lang="lt-LT" b="1" dirty="0"/>
              <a:t>;</a:t>
            </a:r>
          </a:p>
          <a:p>
            <a:pPr lvl="0"/>
            <a:r>
              <a:rPr lang="lt-LT" b="1" dirty="0" err="1"/>
              <a:t>GetAllFormDescriptions</a:t>
            </a:r>
            <a:r>
              <a:rPr lang="lt-LT" b="1" dirty="0"/>
              <a:t> </a:t>
            </a:r>
            <a:r>
              <a:rPr lang="lt-LT" dirty="0"/>
              <a:t>metodas skirtas gauti licencijos tvarkymo aprašų sąrašui pagal nurodytą institucijos identifikacinį numerį. (</a:t>
            </a:r>
            <a:r>
              <a:rPr lang="lt-LT" i="1" dirty="0"/>
              <a:t>Institucijos identifikacinis numeris gaunamas metodu </a:t>
            </a:r>
            <a:r>
              <a:rPr lang="lt-LT" b="1" i="1" dirty="0" err="1"/>
              <a:t>GetAllInstitutions</a:t>
            </a:r>
            <a:r>
              <a:rPr lang="lt-LT" b="1" i="1" dirty="0"/>
              <a:t>)</a:t>
            </a:r>
            <a:r>
              <a:rPr lang="lt-LT" dirty="0"/>
              <a:t>;</a:t>
            </a:r>
            <a:endParaRPr lang="lt-LT" b="1" dirty="0"/>
          </a:p>
          <a:p>
            <a:pPr lvl="0"/>
            <a:r>
              <a:rPr lang="lt-LT" b="1" dirty="0" err="1"/>
              <a:t>GetFormDescription</a:t>
            </a:r>
            <a:r>
              <a:rPr lang="lt-LT" b="1" dirty="0"/>
              <a:t> </a:t>
            </a:r>
            <a:r>
              <a:rPr lang="lt-LT" dirty="0"/>
              <a:t>metodas skirtas gauti licencijos tipo aprašo formą pagal licencijos tipo aprašo formos identifikacinį numerį. (</a:t>
            </a:r>
            <a:r>
              <a:rPr lang="lt-LT" i="1" dirty="0"/>
              <a:t>Aprašo formos identifikacinis numeris gaunamas metodu </a:t>
            </a:r>
            <a:r>
              <a:rPr lang="lt-LT" b="1" i="1" dirty="0" err="1"/>
              <a:t>GetAllFormDescriptions</a:t>
            </a:r>
            <a:r>
              <a:rPr lang="lt-LT" b="1" dirty="0"/>
              <a:t>)</a:t>
            </a:r>
            <a:r>
              <a:rPr lang="lt-LT" dirty="0"/>
              <a:t>. Pastaba: Bloke </a:t>
            </a:r>
            <a:r>
              <a:rPr lang="lt-LT" b="1" i="1" dirty="0" err="1"/>
              <a:t>FormDescription</a:t>
            </a:r>
            <a:r>
              <a:rPr lang="lt-LT" i="1" dirty="0"/>
              <a:t> </a:t>
            </a:r>
            <a:r>
              <a:rPr lang="lt-LT" dirty="0"/>
              <a:t>esantys elementai nurodo atributus, kuriuos galima pateikti licencijoje. Atributo </a:t>
            </a:r>
            <a:r>
              <a:rPr lang="lt-LT" i="1" dirty="0" err="1"/>
              <a:t>Required</a:t>
            </a:r>
            <a:r>
              <a:rPr lang="lt-LT" i="1" dirty="0"/>
              <a:t> </a:t>
            </a:r>
            <a:r>
              <a:rPr lang="lt-LT" dirty="0"/>
              <a:t>reikšmė "</a:t>
            </a:r>
            <a:r>
              <a:rPr lang="lt-LT" dirty="0" err="1"/>
              <a:t>true</a:t>
            </a:r>
            <a:r>
              <a:rPr lang="lt-LT" dirty="0"/>
              <a:t>" konkrečiame bloke reiškia, jog šis atributas yra privalomas. Prie konkretaus atributo esančiame bloke </a:t>
            </a:r>
            <a:r>
              <a:rPr lang="lt-LT" b="1" i="1" dirty="0" err="1"/>
              <a:t>PossibleValues</a:t>
            </a:r>
            <a:r>
              <a:rPr lang="lt-LT" i="1" dirty="0"/>
              <a:t> </a:t>
            </a:r>
            <a:r>
              <a:rPr lang="lt-LT" dirty="0"/>
              <a:t>nurodomos leistinos atributo reikšmės;</a:t>
            </a:r>
            <a:endParaRPr lang="lt-LT" b="1" dirty="0"/>
          </a:p>
          <a:p>
            <a:pPr lvl="0"/>
            <a:r>
              <a:rPr lang="lt-LT" b="1" dirty="0" err="1"/>
              <a:t>UploadLicence</a:t>
            </a:r>
            <a:r>
              <a:rPr lang="lt-LT" b="1" dirty="0"/>
              <a:t> </a:t>
            </a:r>
            <a:r>
              <a:rPr lang="lt-LT" dirty="0"/>
              <a:t>metodas skirtas pateikti licencijos duomenis į LIS sistemą arba koreguoti pateiktos licencijos duomenis. Įvesties parametrai turi būti pildomi pagal apraše nurodytus laukus. (</a:t>
            </a:r>
            <a:r>
              <a:rPr lang="lt-LT" i="1" dirty="0"/>
              <a:t>Aprašo struktūra ir laukai gaunami metodu </a:t>
            </a:r>
            <a:r>
              <a:rPr lang="lt-LT" b="1" i="1" dirty="0" err="1"/>
              <a:t>GetFormDescription</a:t>
            </a:r>
            <a:r>
              <a:rPr lang="lt-LT" dirty="0"/>
              <a:t>). Koreguojant licenciją privaloma nurodyti licencijos identifikacinį numerį, kuris gaunamas metodo </a:t>
            </a:r>
            <a:r>
              <a:rPr lang="lt-LT" dirty="0" err="1"/>
              <a:t>UploadLicence</a:t>
            </a:r>
            <a:r>
              <a:rPr lang="lt-LT" b="1" dirty="0"/>
              <a:t> </a:t>
            </a:r>
            <a:r>
              <a:rPr lang="lt-LT" dirty="0"/>
              <a:t>rezultato pranešime;</a:t>
            </a:r>
          </a:p>
          <a:p>
            <a:pPr lvl="0"/>
            <a:r>
              <a:rPr lang="lt-LT" b="1" dirty="0" err="1"/>
              <a:t>GetAllLicenceType</a:t>
            </a:r>
            <a:r>
              <a:rPr lang="lt-LT" b="1" dirty="0"/>
              <a:t> </a:t>
            </a:r>
            <a:r>
              <a:rPr lang="lt-LT" dirty="0"/>
              <a:t>metodas skirtas gauti institucijai priskirtu licencijos tipų sąrašui;</a:t>
            </a:r>
          </a:p>
          <a:p>
            <a:pPr lvl="0"/>
            <a:r>
              <a:rPr lang="lt-LT" b="1" dirty="0" err="1"/>
              <a:t>GetAllLicenceStatuses</a:t>
            </a:r>
            <a:r>
              <a:rPr lang="lt-LT" b="1" dirty="0"/>
              <a:t> </a:t>
            </a:r>
            <a:r>
              <a:rPr lang="lt-LT" dirty="0"/>
              <a:t>metodas skirtas gauti galimu licencijos būsenų sąrašui;</a:t>
            </a:r>
          </a:p>
          <a:p>
            <a:pPr lvl="0"/>
            <a:r>
              <a:rPr lang="lt-LT" b="1" dirty="0" err="1"/>
              <a:t>GetAllLicenceClasses</a:t>
            </a:r>
            <a:r>
              <a:rPr lang="lt-LT" b="1" dirty="0"/>
              <a:t> </a:t>
            </a:r>
            <a:r>
              <a:rPr lang="lt-LT" dirty="0"/>
              <a:t>metodas skirtas gauti galimu licencijos tipų sąrašui </a:t>
            </a:r>
            <a:r>
              <a:rPr lang="lt-LT" i="1" dirty="0"/>
              <a:t>(pvz.: licenciją, leidimas, sertifikatas ir t.t.)</a:t>
            </a:r>
            <a:r>
              <a:rPr lang="lt-LT" b="1" dirty="0"/>
              <a:t>;</a:t>
            </a:r>
            <a:endParaRPr lang="lt-LT" dirty="0"/>
          </a:p>
          <a:p>
            <a:pPr lvl="0"/>
            <a:r>
              <a:rPr lang="lt-LT" b="1" dirty="0" err="1"/>
              <a:t>GetAllLicenceActivities</a:t>
            </a:r>
            <a:r>
              <a:rPr lang="lt-LT" b="1" dirty="0"/>
              <a:t> </a:t>
            </a:r>
            <a:r>
              <a:rPr lang="lt-LT" dirty="0"/>
              <a:t>Metodas skirtas gauti veiklų klasifikatoriaus sąrašui;</a:t>
            </a:r>
          </a:p>
          <a:p>
            <a:pPr lvl="0"/>
            <a:r>
              <a:rPr lang="lt-LT" b="1" dirty="0" err="1"/>
              <a:t>GetLicenceData</a:t>
            </a:r>
            <a:r>
              <a:rPr lang="lt-LT" b="1" dirty="0"/>
              <a:t> </a:t>
            </a:r>
            <a:r>
              <a:rPr lang="lt-LT" dirty="0"/>
              <a:t>metodas skirtas gauti licencijos duomenis pagal licencijos identifikacinį numerį. (</a:t>
            </a:r>
            <a:r>
              <a:rPr lang="lt-LT" i="1" dirty="0"/>
              <a:t>Licencijos identifikacinis numeris gaunamas metodo </a:t>
            </a:r>
            <a:r>
              <a:rPr lang="lt-LT" b="1" i="1" dirty="0" err="1"/>
              <a:t>UploadLicence</a:t>
            </a:r>
            <a:r>
              <a:rPr lang="lt-LT" b="1" i="1" dirty="0"/>
              <a:t> </a:t>
            </a:r>
            <a:r>
              <a:rPr lang="lt-LT" i="1" dirty="0"/>
              <a:t>arba </a:t>
            </a:r>
            <a:r>
              <a:rPr lang="lt-LT" b="1" i="1" dirty="0" err="1"/>
              <a:t>SearchLicences</a:t>
            </a:r>
            <a:r>
              <a:rPr lang="lt-LT" b="1" i="1" dirty="0"/>
              <a:t> </a:t>
            </a:r>
            <a:r>
              <a:rPr lang="lt-LT" i="1" dirty="0"/>
              <a:t>rezultato pranešime</a:t>
            </a:r>
            <a:r>
              <a:rPr lang="lt-LT" dirty="0"/>
              <a:t>);</a:t>
            </a:r>
          </a:p>
          <a:p>
            <a:pPr lvl="0"/>
            <a:r>
              <a:rPr lang="lt-LT" b="1" dirty="0" err="1"/>
              <a:t>SearchLicences</a:t>
            </a:r>
            <a:r>
              <a:rPr lang="lt-LT" b="1" dirty="0"/>
              <a:t> </a:t>
            </a:r>
            <a:r>
              <a:rPr lang="lt-LT" dirty="0"/>
              <a:t>metodas skirtas gauti licencijų sąrašui, pagal paieškos parametrus.</a:t>
            </a:r>
          </a:p>
          <a:p>
            <a:endParaRPr lang="lt-LT" b="1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220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4440" y="2204864"/>
            <a:ext cx="6995120" cy="20305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lt-LT" sz="2800" dirty="0" smtClean="0"/>
              <a:t>DĖKOJAME UŽ DĖMESĮ</a:t>
            </a:r>
            <a:endParaRPr lang="en-US" sz="2800" dirty="0" smtClean="0"/>
          </a:p>
          <a:p>
            <a:pPr marL="0" indent="0" algn="ctr">
              <a:buNone/>
            </a:pP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344835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13339"/>
              </p:ext>
            </p:extLst>
          </p:nvPr>
        </p:nvGraphicFramePr>
        <p:xfrm>
          <a:off x="457200" y="274651"/>
          <a:ext cx="7427168" cy="6248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86413"/>
                <a:gridCol w="540755"/>
              </a:tblGrid>
              <a:tr h="1706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effectLst/>
                        </a:rPr>
                        <a:t>Institucija</a:t>
                      </a:r>
                      <a:endParaRPr lang="lt-L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900" dirty="0">
                          <a:effectLst/>
                        </a:rPr>
                        <a:t>kiekis</a:t>
                      </a:r>
                      <a:endParaRPr lang="lt-L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Alytaus miesto savivaldybės administracija 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2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Alytaus rajono savivaldybės administracija 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26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Druskininkų savivaldybės administracija 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62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Elektrėnų savivaldybės administracija 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8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Jonavos rajono savivaldybės </a:t>
                      </a:r>
                      <a:r>
                        <a:rPr lang="lt-LT" sz="1200" dirty="0" smtClean="0">
                          <a:effectLst/>
                        </a:rPr>
                        <a:t>administracija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48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Kaišiadorių rajono savivaldybės </a:t>
                      </a:r>
                      <a:r>
                        <a:rPr lang="lt-LT" sz="1200" dirty="0" smtClean="0">
                          <a:effectLst/>
                        </a:rPr>
                        <a:t>administracija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84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Kalvarijos savivaldybės </a:t>
                      </a:r>
                      <a:r>
                        <a:rPr lang="lt-LT" sz="1200" dirty="0" smtClean="0">
                          <a:effectLst/>
                        </a:rPr>
                        <a:t>administracija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8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Kauno rajono savivaldybės </a:t>
                      </a:r>
                      <a:r>
                        <a:rPr lang="lt-LT" sz="1200" dirty="0" smtClean="0">
                          <a:effectLst/>
                        </a:rPr>
                        <a:t>administracija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4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Kauno visuomenės sveikatos </a:t>
                      </a:r>
                      <a:r>
                        <a:rPr lang="lt-LT" sz="1200" dirty="0" smtClean="0">
                          <a:effectLst/>
                        </a:rPr>
                        <a:t>centras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288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Kazlų Rūdos savivaldybės </a:t>
                      </a:r>
                      <a:r>
                        <a:rPr lang="lt-LT" sz="1200" dirty="0" smtClean="0">
                          <a:effectLst/>
                        </a:rPr>
                        <a:t>administracija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1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Klaipėdos miesto savivaldybės </a:t>
                      </a:r>
                      <a:r>
                        <a:rPr lang="lt-LT" sz="1200" dirty="0" smtClean="0">
                          <a:effectLst/>
                        </a:rPr>
                        <a:t>administracija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214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Klaipėdos visuomenės sveikatos </a:t>
                      </a:r>
                      <a:r>
                        <a:rPr lang="lt-LT" sz="1200" dirty="0" smtClean="0">
                          <a:effectLst/>
                        </a:rPr>
                        <a:t>centras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232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Kupiškio rajono savivaldybės </a:t>
                      </a:r>
                      <a:r>
                        <a:rPr lang="lt-LT" sz="1200" dirty="0" smtClean="0">
                          <a:effectLst/>
                        </a:rPr>
                        <a:t>administracija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4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Narkotikų, tabako ir alkoholio kontrolės </a:t>
                      </a:r>
                      <a:r>
                        <a:rPr lang="lt-LT" sz="1200" dirty="0" smtClean="0">
                          <a:effectLst/>
                        </a:rPr>
                        <a:t>departamentas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1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Panevėžio miesto savivaldybės </a:t>
                      </a:r>
                      <a:r>
                        <a:rPr lang="lt-LT" sz="1200" dirty="0" smtClean="0">
                          <a:effectLst/>
                        </a:rPr>
                        <a:t>administracija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16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Pasvalio rajono savivaldybės </a:t>
                      </a:r>
                      <a:r>
                        <a:rPr lang="lt-LT" sz="1200" dirty="0" smtClean="0">
                          <a:effectLst/>
                        </a:rPr>
                        <a:t>administracija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6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Plungės rajono savivaldybės </a:t>
                      </a:r>
                      <a:r>
                        <a:rPr lang="lt-LT" sz="1200" dirty="0" smtClean="0">
                          <a:effectLst/>
                        </a:rPr>
                        <a:t>administracija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5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Prienų rajono savivaldybės </a:t>
                      </a:r>
                      <a:r>
                        <a:rPr lang="lt-LT" sz="1200" dirty="0" smtClean="0">
                          <a:effectLst/>
                        </a:rPr>
                        <a:t>administracija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11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Raseinių rajono savivaldybės </a:t>
                      </a:r>
                      <a:r>
                        <a:rPr lang="lt-LT" sz="1200" dirty="0" smtClean="0">
                          <a:effectLst/>
                        </a:rPr>
                        <a:t>administracija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17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49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Socialinių paslaugų priežiūros departamentas prie Socialinės apsaugos ir darbo </a:t>
                      </a:r>
                      <a:r>
                        <a:rPr lang="lt-LT" sz="1200" dirty="0" smtClean="0">
                          <a:effectLst/>
                        </a:rPr>
                        <a:t>ministerijos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15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Šiaulių rajono savivaldybės </a:t>
                      </a:r>
                      <a:r>
                        <a:rPr lang="lt-LT" sz="1200" dirty="0" smtClean="0">
                          <a:effectLst/>
                        </a:rPr>
                        <a:t>administracija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47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Širvintų rajono savivaldybės </a:t>
                      </a:r>
                      <a:r>
                        <a:rPr lang="lt-LT" sz="1200" dirty="0" smtClean="0">
                          <a:effectLst/>
                        </a:rPr>
                        <a:t>administracija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1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Telšių rajono savivaldybės </a:t>
                      </a:r>
                      <a:r>
                        <a:rPr lang="lt-LT" sz="1200" dirty="0" smtClean="0">
                          <a:effectLst/>
                        </a:rPr>
                        <a:t>administracija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57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Ukmergės rajono savivaldybės </a:t>
                      </a:r>
                      <a:r>
                        <a:rPr lang="lt-LT" sz="1200" dirty="0" smtClean="0">
                          <a:effectLst/>
                        </a:rPr>
                        <a:t>administracija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19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Utenos rajono savivaldybės </a:t>
                      </a:r>
                      <a:r>
                        <a:rPr lang="lt-LT" sz="1200" dirty="0" smtClean="0">
                          <a:effectLst/>
                        </a:rPr>
                        <a:t>administracija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69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Valstybės įmonė "Lietuvos prabavimo rūmai</a:t>
                      </a:r>
                      <a:r>
                        <a:rPr lang="lt-LT" sz="1200" dirty="0" smtClean="0">
                          <a:effectLst/>
                        </a:rPr>
                        <a:t>"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23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36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Valstybinė augalininkystės tarnyba prie Žemės ūkio </a:t>
                      </a:r>
                      <a:r>
                        <a:rPr lang="lt-LT" sz="1200" dirty="0" smtClean="0">
                          <a:effectLst/>
                        </a:rPr>
                        <a:t>ministerijos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54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2782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Valstybinė teritorijų planavimo ir statybos inspekcija prie Aplinkos </a:t>
                      </a:r>
                      <a:r>
                        <a:rPr lang="lt-LT" sz="1200" dirty="0" smtClean="0">
                          <a:effectLst/>
                        </a:rPr>
                        <a:t>ministerijos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2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Vilniaus rajono savivaldybės </a:t>
                      </a:r>
                      <a:r>
                        <a:rPr lang="lt-LT" sz="1200" dirty="0" smtClean="0">
                          <a:effectLst/>
                        </a:rPr>
                        <a:t>administracija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251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Vilniaus visuomenės sveikatos </a:t>
                      </a:r>
                      <a:r>
                        <a:rPr lang="lt-LT" sz="1200" dirty="0" smtClean="0">
                          <a:effectLst/>
                        </a:rPr>
                        <a:t>centras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224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</a:rPr>
                        <a:t>Zarasų rajono savivaldybės </a:t>
                      </a:r>
                      <a:r>
                        <a:rPr lang="lt-LT" sz="1200" dirty="0" smtClean="0">
                          <a:effectLst/>
                        </a:rPr>
                        <a:t>administracija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>
                          <a:effectLst/>
                        </a:rPr>
                        <a:t>5</a:t>
                      </a:r>
                      <a:endParaRPr lang="lt-LT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  <a:tr h="182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viso</a:t>
                      </a:r>
                      <a:endParaRPr lang="lt-L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700" dirty="0">
                          <a:effectLst/>
                        </a:rPr>
                        <a:t>1804</a:t>
                      </a:r>
                      <a:endParaRPr lang="lt-L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64" marR="49664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23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827583" y="3648585"/>
            <a:ext cx="3727552" cy="1819674"/>
            <a:chOff x="1872555" y="1583513"/>
            <a:chExt cx="3004607" cy="1358936"/>
          </a:xfrm>
        </p:grpSpPr>
        <p:sp>
          <p:nvSpPr>
            <p:cNvPr id="33" name="Rectangle 32"/>
            <p:cNvSpPr/>
            <p:nvPr/>
          </p:nvSpPr>
          <p:spPr>
            <a:xfrm>
              <a:off x="1872555" y="1583513"/>
              <a:ext cx="3004607" cy="1358936"/>
            </a:xfrm>
            <a:prstGeom prst="rect">
              <a:avLst/>
            </a:prstGeom>
            <a:solidFill>
              <a:srgbClr val="4492D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ectangle 33"/>
            <p:cNvSpPr/>
            <p:nvPr/>
          </p:nvSpPr>
          <p:spPr>
            <a:xfrm>
              <a:off x="1872555" y="1583513"/>
              <a:ext cx="3004607" cy="1358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lt-LT" sz="16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9356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lt-LT" sz="2000" b="1" dirty="0" smtClean="0"/>
              <a:t>LICENCIJŲ INFORMACINĖ SISTEMA </a:t>
            </a:r>
            <a:r>
              <a:rPr lang="en-US" sz="2000" b="1" dirty="0" smtClean="0"/>
              <a:t>(I)</a:t>
            </a:r>
            <a:endParaRPr lang="lt-LT" sz="20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3380890" y="1631039"/>
            <a:ext cx="755881" cy="1810488"/>
            <a:chOff x="1800196" y="61742"/>
            <a:chExt cx="3071715" cy="1361036"/>
          </a:xfrm>
        </p:grpSpPr>
        <p:sp>
          <p:nvSpPr>
            <p:cNvPr id="8" name="Rectangle 7"/>
            <p:cNvSpPr/>
            <p:nvPr/>
          </p:nvSpPr>
          <p:spPr>
            <a:xfrm>
              <a:off x="1867304" y="61742"/>
              <a:ext cx="3004607" cy="1358936"/>
            </a:xfrm>
            <a:prstGeom prst="rect">
              <a:avLst/>
            </a:prstGeom>
            <a:solidFill>
              <a:srgbClr val="4492D2">
                <a:alpha val="47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1800196" y="63842"/>
              <a:ext cx="3004607" cy="1358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lt-LT" sz="1600" kern="1200" dirty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318552" y="1639718"/>
            <a:ext cx="3744418" cy="1793131"/>
            <a:chOff x="1872555" y="1583513"/>
            <a:chExt cx="3004607" cy="1358936"/>
          </a:xfrm>
        </p:grpSpPr>
        <p:sp>
          <p:nvSpPr>
            <p:cNvPr id="19" name="Rectangle 18"/>
            <p:cNvSpPr/>
            <p:nvPr/>
          </p:nvSpPr>
          <p:spPr>
            <a:xfrm>
              <a:off x="1872555" y="1583513"/>
              <a:ext cx="3004607" cy="1358936"/>
            </a:xfrm>
            <a:prstGeom prst="rect">
              <a:avLst/>
            </a:prstGeom>
            <a:solidFill>
              <a:srgbClr val="4492D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1872555" y="1583513"/>
              <a:ext cx="3004607" cy="1358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lt-LT" sz="16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4425146" y="1919804"/>
            <a:ext cx="3637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Skirta tvarkyti duomenis ir informaciją apie ūkio subjektų licencijas vienoje vietoje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t-LT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27087" y="3728829"/>
            <a:ext cx="35285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Įsteigta Lietuvos Respublikos Vyriausybės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2012-07-18 </a:t>
            </a:r>
            <a:r>
              <a:rPr lang="lt-L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nutarimo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937 </a:t>
            </a:r>
            <a:r>
              <a:rPr lang="lt-LT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„Dėl licencijavimo pagridnų aprašo patvirtinimo“ pagrindu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t-LT" dirty="0">
              <a:solidFill>
                <a:schemeClr val="bg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4699863" y="3648585"/>
            <a:ext cx="739367" cy="1819674"/>
            <a:chOff x="1800196" y="61742"/>
            <a:chExt cx="3071715" cy="1361036"/>
          </a:xfrm>
        </p:grpSpPr>
        <p:sp>
          <p:nvSpPr>
            <p:cNvPr id="36" name="Rectangle 35"/>
            <p:cNvSpPr/>
            <p:nvPr/>
          </p:nvSpPr>
          <p:spPr>
            <a:xfrm>
              <a:off x="1867304" y="61742"/>
              <a:ext cx="3004607" cy="1358936"/>
            </a:xfrm>
            <a:prstGeom prst="rect">
              <a:avLst/>
            </a:prstGeom>
            <a:solidFill>
              <a:srgbClr val="4492D2">
                <a:alpha val="47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ectangle 36"/>
            <p:cNvSpPr/>
            <p:nvPr/>
          </p:nvSpPr>
          <p:spPr>
            <a:xfrm>
              <a:off x="1800196" y="63842"/>
              <a:ext cx="3004607" cy="1358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lt-LT" sz="1600" kern="1200" dirty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832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947" y="4507021"/>
            <a:ext cx="1661647" cy="93039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47223" y="1982562"/>
            <a:ext cx="328675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lt-LT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Finansuojama iš ES struktūrinių fondų</a:t>
            </a:r>
            <a:endParaRPr lang="lt-L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tačiakampis 4"/>
          <p:cNvSpPr/>
          <p:nvPr/>
        </p:nvSpPr>
        <p:spPr>
          <a:xfrm>
            <a:off x="755576" y="4220570"/>
            <a:ext cx="33123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dirty="0" smtClean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Valdytojas</a:t>
            </a:r>
            <a:endParaRPr lang="en-US" sz="2000" dirty="0">
              <a:solidFill>
                <a:srgbClr val="605D5C"/>
              </a:solidFill>
            </a:endParaRPr>
          </a:p>
        </p:txBody>
      </p:sp>
      <p:pic>
        <p:nvPicPr>
          <p:cNvPr id="8" name="Paveikslėlis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79" y="4643624"/>
            <a:ext cx="2430576" cy="657186"/>
          </a:xfrm>
          <a:prstGeom prst="rect">
            <a:avLst/>
          </a:prstGeom>
        </p:spPr>
      </p:pic>
      <p:sp>
        <p:nvSpPr>
          <p:cNvPr id="10" name="Stačiakampis 4"/>
          <p:cNvSpPr/>
          <p:nvPr/>
        </p:nvSpPr>
        <p:spPr>
          <a:xfrm>
            <a:off x="5149431" y="4220570"/>
            <a:ext cx="2880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dirty="0" smtClean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Tvarkytojas</a:t>
            </a:r>
            <a:endParaRPr lang="en-US" sz="2000" dirty="0">
              <a:solidFill>
                <a:srgbClr val="605D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t-LT" sz="2000" b="1" dirty="0"/>
              <a:t>LICENCIJŲ INFORMACINĖ </a:t>
            </a:r>
            <a:r>
              <a:rPr lang="lt-LT" sz="2000" b="1" dirty="0" smtClean="0"/>
              <a:t>SISTEMA </a:t>
            </a:r>
            <a:r>
              <a:rPr lang="en-US" sz="2000" b="1" dirty="0" smtClean="0"/>
              <a:t>(II)</a:t>
            </a:r>
            <a:endParaRPr lang="lt-LT" sz="2000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1685487" y="1540294"/>
            <a:ext cx="430935" cy="1641668"/>
            <a:chOff x="1872555" y="1583513"/>
            <a:chExt cx="3004607" cy="1358936"/>
          </a:xfrm>
        </p:grpSpPr>
        <p:sp>
          <p:nvSpPr>
            <p:cNvPr id="17" name="Rectangle 16"/>
            <p:cNvSpPr/>
            <p:nvPr/>
          </p:nvSpPr>
          <p:spPr>
            <a:xfrm>
              <a:off x="1872555" y="1583513"/>
              <a:ext cx="3004607" cy="1358936"/>
            </a:xfrm>
            <a:prstGeom prst="rect">
              <a:avLst/>
            </a:prstGeom>
            <a:solidFill>
              <a:srgbClr val="4492D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1872555" y="1583513"/>
              <a:ext cx="3004607" cy="1358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lt-LT" sz="16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6683724" y="1542802"/>
            <a:ext cx="430935" cy="1641668"/>
          </a:xfrm>
          <a:prstGeom prst="rect">
            <a:avLst/>
          </a:prstGeom>
          <a:solidFill>
            <a:srgbClr val="4492D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2" name="Group 21"/>
          <p:cNvGrpSpPr/>
          <p:nvPr/>
        </p:nvGrpSpPr>
        <p:grpSpPr>
          <a:xfrm>
            <a:off x="2116422" y="1558977"/>
            <a:ext cx="4473169" cy="1625493"/>
            <a:chOff x="1800196" y="61742"/>
            <a:chExt cx="3071715" cy="1361036"/>
          </a:xfrm>
        </p:grpSpPr>
        <p:sp>
          <p:nvSpPr>
            <p:cNvPr id="23" name="Rectangle 22"/>
            <p:cNvSpPr/>
            <p:nvPr/>
          </p:nvSpPr>
          <p:spPr>
            <a:xfrm>
              <a:off x="1867304" y="61742"/>
              <a:ext cx="3004607" cy="1358936"/>
            </a:xfrm>
            <a:prstGeom prst="rect">
              <a:avLst/>
            </a:prstGeom>
            <a:solidFill>
              <a:srgbClr val="4492D2">
                <a:alpha val="47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ctangle 23"/>
            <p:cNvSpPr/>
            <p:nvPr/>
          </p:nvSpPr>
          <p:spPr>
            <a:xfrm>
              <a:off x="1800196" y="63842"/>
              <a:ext cx="3004607" cy="1358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lt-LT" sz="1600" kern="1200" dirty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2214148" y="2062581"/>
            <a:ext cx="328675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lt-LT" sz="2400" dirty="0" smtClean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Finansuota iš struktūrinių fondų</a:t>
            </a:r>
            <a:endParaRPr lang="lt-LT" sz="2400" dirty="0">
              <a:solidFill>
                <a:srgbClr val="605D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431" y="1982562"/>
            <a:ext cx="809625" cy="53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84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t-LT" sz="2000" b="1" dirty="0"/>
              <a:t>LICENCIJŲ INFORMACINĖ SISTEMA </a:t>
            </a:r>
            <a:r>
              <a:rPr lang="en-US" sz="2000" b="1" dirty="0"/>
              <a:t>(</a:t>
            </a:r>
            <a:r>
              <a:rPr lang="en-US" sz="2000" b="1" dirty="0" smtClean="0"/>
              <a:t>II</a:t>
            </a:r>
            <a:r>
              <a:rPr lang="lt-LT" sz="2000" b="1" dirty="0" smtClean="0"/>
              <a:t>I</a:t>
            </a:r>
            <a:r>
              <a:rPr lang="en-US" sz="2000" b="1" dirty="0" smtClean="0"/>
              <a:t>)</a:t>
            </a:r>
            <a:endParaRPr lang="lt-LT" sz="20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303075" y="1539301"/>
            <a:ext cx="8531841" cy="900000"/>
            <a:chOff x="303075" y="1539301"/>
            <a:chExt cx="8531841" cy="900000"/>
          </a:xfrm>
        </p:grpSpPr>
        <p:sp>
          <p:nvSpPr>
            <p:cNvPr id="17" name="Rounded Rectangle 16"/>
            <p:cNvSpPr/>
            <p:nvPr/>
          </p:nvSpPr>
          <p:spPr>
            <a:xfrm>
              <a:off x="1903300" y="1575301"/>
              <a:ext cx="6931616" cy="828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303075" y="1539301"/>
              <a:ext cx="1800200" cy="900000"/>
              <a:chOff x="346711" y="1659909"/>
              <a:chExt cx="1800200" cy="866257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346711" y="1659909"/>
                <a:ext cx="1800200" cy="866257"/>
              </a:xfrm>
              <a:prstGeom prst="roundRect">
                <a:avLst/>
              </a:prstGeom>
              <a:solidFill>
                <a:srgbClr val="4492D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>
                  <a:solidFill>
                    <a:srgbClr val="605D5C"/>
                  </a:solidFill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397893" y="1892982"/>
                <a:ext cx="16957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TIKSLAS</a:t>
                </a:r>
                <a:endParaRPr lang="lt-LT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2175283" y="1575301"/>
              <a:ext cx="6549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1600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Teikti vartotojams </a:t>
              </a:r>
              <a:r>
                <a:rPr lang="lt-LT" sz="1600" b="1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aktualią</a:t>
              </a:r>
              <a:r>
                <a:rPr lang="lt-LT" sz="1600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informaciją apie visiems ūkio subjektams išduotas licencijas </a:t>
              </a:r>
              <a:r>
                <a:rPr lang="lt-LT" sz="1600" b="1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vienoje vietoje</a:t>
              </a:r>
              <a:r>
                <a:rPr lang="lt-LT" sz="1600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užtikrinant patogią ir </a:t>
              </a:r>
              <a:r>
                <a:rPr lang="lt-LT" sz="1600" b="1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efektyvią</a:t>
              </a:r>
              <a:r>
                <a:rPr lang="lt-LT" sz="1600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jos </a:t>
              </a:r>
              <a:r>
                <a:rPr lang="lt-LT" sz="1600" b="1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paiešką</a:t>
              </a:r>
              <a:r>
                <a:rPr lang="en-US" sz="1600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lt-LT" sz="1600" dirty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03075" y="2487464"/>
            <a:ext cx="8531841" cy="900000"/>
            <a:chOff x="303075" y="2487464"/>
            <a:chExt cx="8531841" cy="900000"/>
          </a:xfrm>
        </p:grpSpPr>
        <p:sp>
          <p:nvSpPr>
            <p:cNvPr id="34" name="Rounded Rectangle 33"/>
            <p:cNvSpPr/>
            <p:nvPr/>
          </p:nvSpPr>
          <p:spPr>
            <a:xfrm>
              <a:off x="1903300" y="2487464"/>
              <a:ext cx="6931616" cy="828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03075" y="2487464"/>
              <a:ext cx="1800200" cy="900000"/>
              <a:chOff x="346711" y="1659909"/>
              <a:chExt cx="1800200" cy="866257"/>
            </a:xfrm>
            <a:solidFill>
              <a:srgbClr val="4492D2">
                <a:alpha val="85000"/>
              </a:srgbClr>
            </a:solidFill>
          </p:grpSpPr>
          <p:sp>
            <p:nvSpPr>
              <p:cNvPr id="20" name="Rounded Rectangle 19"/>
              <p:cNvSpPr/>
              <p:nvPr/>
            </p:nvSpPr>
            <p:spPr>
              <a:xfrm>
                <a:off x="346711" y="1659909"/>
                <a:ext cx="1800200" cy="866257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>
                  <a:solidFill>
                    <a:srgbClr val="605D5C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79712" y="1892982"/>
                <a:ext cx="16957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r>
                  <a:rPr lang="lt-LT" sz="2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ŽDAVINIAI</a:t>
                </a:r>
                <a:endParaRPr lang="lt-LT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200949" y="2487464"/>
              <a:ext cx="64771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1600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Centralizuotai ir operatyviai </a:t>
              </a:r>
              <a:r>
                <a:rPr lang="lt-LT" sz="1600" b="1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elektroniniu būdu tvarkyti</a:t>
              </a:r>
              <a:r>
                <a:rPr lang="lt-LT" sz="1600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gautus duomenis ir informaciją apie išduotas licencijas ir </a:t>
              </a:r>
              <a:r>
                <a:rPr lang="lt-LT" sz="1600" b="1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teikti</a:t>
              </a:r>
              <a:r>
                <a:rPr lang="lt-LT" sz="1600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ją turintiems teisę gauti asmenims</a:t>
              </a:r>
              <a:r>
                <a:rPr lang="en-US" sz="1600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lt-LT" sz="1600" dirty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03075" y="3429000"/>
            <a:ext cx="8531841" cy="900000"/>
            <a:chOff x="303075" y="3429000"/>
            <a:chExt cx="8531841" cy="900000"/>
          </a:xfrm>
        </p:grpSpPr>
        <p:sp>
          <p:nvSpPr>
            <p:cNvPr id="36" name="Rounded Rectangle 35"/>
            <p:cNvSpPr/>
            <p:nvPr/>
          </p:nvSpPr>
          <p:spPr>
            <a:xfrm>
              <a:off x="1903300" y="3432945"/>
              <a:ext cx="6931616" cy="828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175283" y="3432945"/>
              <a:ext cx="6549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1600" b="1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Sumažės</a:t>
              </a:r>
              <a:r>
                <a:rPr lang="lt-LT" sz="1600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licencijas išduodančių institucijų </a:t>
              </a:r>
              <a:r>
                <a:rPr lang="lt-LT" sz="1600" b="1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administracinė našta</a:t>
              </a:r>
              <a:r>
                <a:rPr lang="lt-LT" sz="1600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- tai bus vieninga informacinė sistema apie visus ūkio subjektus, kuriems išduotos licencijos</a:t>
              </a:r>
              <a:r>
                <a:rPr lang="en-US" sz="1600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lt-LT" sz="1600" dirty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303075" y="3429000"/>
              <a:ext cx="1800200" cy="900000"/>
              <a:chOff x="346711" y="1659909"/>
              <a:chExt cx="1800200" cy="866257"/>
            </a:xfrm>
            <a:solidFill>
              <a:srgbClr val="4492D2">
                <a:alpha val="75000"/>
              </a:srgbClr>
            </a:solidFill>
          </p:grpSpPr>
          <p:sp>
            <p:nvSpPr>
              <p:cNvPr id="23" name="Rounded Rectangle 22"/>
              <p:cNvSpPr/>
              <p:nvPr/>
            </p:nvSpPr>
            <p:spPr>
              <a:xfrm>
                <a:off x="346711" y="1659909"/>
                <a:ext cx="1800200" cy="866257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>
                  <a:solidFill>
                    <a:srgbClr val="605D5C"/>
                  </a:solidFill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97893" y="1892982"/>
                <a:ext cx="16957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t-LT" sz="2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NAUDA (I)</a:t>
                </a:r>
                <a:endParaRPr lang="lt-LT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303075" y="4357331"/>
            <a:ext cx="8531841" cy="900000"/>
            <a:chOff x="303075" y="4357331"/>
            <a:chExt cx="8531841" cy="900000"/>
          </a:xfrm>
        </p:grpSpPr>
        <p:sp>
          <p:nvSpPr>
            <p:cNvPr id="37" name="Rounded Rectangle 36"/>
            <p:cNvSpPr/>
            <p:nvPr/>
          </p:nvSpPr>
          <p:spPr>
            <a:xfrm>
              <a:off x="1903300" y="4393331"/>
              <a:ext cx="6931616" cy="828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lt-LT" sz="1600" dirty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175283" y="4514943"/>
              <a:ext cx="65491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1600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Ūkio subjektai galės </a:t>
              </a:r>
              <a:r>
                <a:rPr lang="lt-LT" sz="1600" b="1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susipažinti</a:t>
              </a:r>
              <a:r>
                <a:rPr lang="lt-LT" sz="1600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lt-LT" sz="1600" b="1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</a:t>
              </a:r>
              <a:r>
                <a:rPr lang="lt-LT" sz="1600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visais LIS kaupiamais </a:t>
              </a:r>
              <a:r>
                <a:rPr lang="lt-LT" sz="1600" b="1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duomenimis</a:t>
              </a:r>
              <a:r>
                <a:rPr lang="lt-LT" sz="1600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susijusiais su jiems išduota licencija</a:t>
              </a:r>
              <a:r>
                <a:rPr lang="en-US" sz="1600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lt-LT" sz="1600" dirty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303075" y="4357331"/>
              <a:ext cx="1800200" cy="900000"/>
              <a:chOff x="346711" y="1659909"/>
              <a:chExt cx="1800200" cy="866257"/>
            </a:xfrm>
            <a:solidFill>
              <a:srgbClr val="4492D2">
                <a:alpha val="65000"/>
              </a:srgbClr>
            </a:solidFill>
          </p:grpSpPr>
          <p:sp>
            <p:nvSpPr>
              <p:cNvPr id="29" name="Rounded Rectangle 28"/>
              <p:cNvSpPr/>
              <p:nvPr/>
            </p:nvSpPr>
            <p:spPr>
              <a:xfrm>
                <a:off x="346711" y="1659909"/>
                <a:ext cx="1800200" cy="866257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>
                  <a:solidFill>
                    <a:srgbClr val="605D5C"/>
                  </a:solidFill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97893" y="1892982"/>
                <a:ext cx="16957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t-LT" sz="2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NAUDA (II)</a:t>
                </a:r>
                <a:endParaRPr lang="lt-LT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303075" y="5279355"/>
            <a:ext cx="8531841" cy="900000"/>
            <a:chOff x="303075" y="5279355"/>
            <a:chExt cx="8531841" cy="900000"/>
          </a:xfrm>
        </p:grpSpPr>
        <p:sp>
          <p:nvSpPr>
            <p:cNvPr id="38" name="Rounded Rectangle 37"/>
            <p:cNvSpPr/>
            <p:nvPr/>
          </p:nvSpPr>
          <p:spPr>
            <a:xfrm>
              <a:off x="1903300" y="5315355"/>
              <a:ext cx="6931616" cy="8280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lt-LT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175283" y="5340620"/>
              <a:ext cx="6549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t-LT" sz="1600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Galimybė atlikti ūkio subjektų </a:t>
              </a:r>
              <a:r>
                <a:rPr lang="lt-LT" sz="1600" b="1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paiešką</a:t>
              </a:r>
              <a:r>
                <a:rPr lang="lt-LT" sz="1600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kuriems išduotos licencijos (pagal licencijos veiklos pavadinimą, sritį, išduodančią licenciją ar pan.)</a:t>
              </a:r>
              <a:r>
                <a:rPr lang="en-US" sz="1600" dirty="0">
                  <a:solidFill>
                    <a:srgbClr val="605D5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lt-LT" sz="1600" dirty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303075" y="5279355"/>
              <a:ext cx="1800200" cy="900000"/>
              <a:chOff x="346711" y="1659909"/>
              <a:chExt cx="1800200" cy="866257"/>
            </a:xfrm>
            <a:solidFill>
              <a:srgbClr val="4492D2">
                <a:alpha val="50000"/>
              </a:srgbClr>
            </a:solidFill>
          </p:grpSpPr>
          <p:sp>
            <p:nvSpPr>
              <p:cNvPr id="26" name="Rounded Rectangle 25"/>
              <p:cNvSpPr/>
              <p:nvPr/>
            </p:nvSpPr>
            <p:spPr>
              <a:xfrm>
                <a:off x="346711" y="1659909"/>
                <a:ext cx="1800200" cy="866257"/>
              </a:xfrm>
              <a:prstGeom prst="roundRect">
                <a:avLst/>
              </a:prstGeom>
              <a:solidFill>
                <a:srgbClr val="4492D2">
                  <a:alpha val="5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t-LT">
                  <a:solidFill>
                    <a:srgbClr val="605D5C"/>
                  </a:solidFill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97893" y="1892982"/>
                <a:ext cx="169577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t-LT" sz="2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NAUDA (III)</a:t>
                </a:r>
                <a:endParaRPr lang="lt-LT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6777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t-LT" sz="2000" b="1" dirty="0" smtClean="0"/>
              <a:t>KAIP TAI VEIKIA</a:t>
            </a:r>
            <a:endParaRPr lang="lt-LT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3927794" y="3435256"/>
            <a:ext cx="2012357" cy="720080"/>
          </a:xfrm>
          <a:prstGeom prst="roundRect">
            <a:avLst/>
          </a:prstGeom>
          <a:noFill/>
          <a:ln>
            <a:solidFill>
              <a:srgbClr val="00A1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</a:t>
            </a:r>
          </a:p>
          <a:p>
            <a:pPr algn="ctr"/>
            <a:r>
              <a:rPr lang="en-US" sz="1300" b="1" dirty="0" smtClean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www.licencijavimas.lt</a:t>
            </a:r>
            <a:endParaRPr lang="lt-LT" sz="1300" b="1" dirty="0">
              <a:solidFill>
                <a:srgbClr val="605D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99995" y="2682295"/>
            <a:ext cx="1440160" cy="720080"/>
          </a:xfrm>
          <a:prstGeom prst="roundRect">
            <a:avLst/>
          </a:prstGeom>
          <a:noFill/>
          <a:ln>
            <a:solidFill>
              <a:srgbClr val="00A1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300" b="1" dirty="0" smtClean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Licencijuojantiinstitucija</a:t>
            </a:r>
            <a:endParaRPr lang="lt-LT" sz="1300" b="1" dirty="0">
              <a:solidFill>
                <a:srgbClr val="605D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1520" y="1972571"/>
            <a:ext cx="1440160" cy="720080"/>
          </a:xfrm>
          <a:prstGeom prst="roundRect">
            <a:avLst/>
          </a:prstGeom>
          <a:noFill/>
          <a:ln>
            <a:solidFill>
              <a:srgbClr val="00A1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300" b="1" dirty="0" smtClean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 tvarkytojas</a:t>
            </a:r>
            <a:endParaRPr lang="lt-LT" sz="1300" b="1" dirty="0">
              <a:solidFill>
                <a:srgbClr val="605D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388969" y="3967345"/>
            <a:ext cx="1440160" cy="720080"/>
          </a:xfrm>
          <a:prstGeom prst="roundRect">
            <a:avLst/>
          </a:prstGeom>
          <a:noFill/>
          <a:ln>
            <a:solidFill>
              <a:srgbClr val="00A1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300" b="1" dirty="0" smtClean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Identifikuotas vartotojas</a:t>
            </a:r>
            <a:endParaRPr lang="lt-LT" sz="1300" b="1" dirty="0">
              <a:solidFill>
                <a:srgbClr val="605D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452320" y="1995095"/>
            <a:ext cx="1440160" cy="720080"/>
          </a:xfrm>
          <a:prstGeom prst="roundRect">
            <a:avLst/>
          </a:prstGeom>
          <a:noFill/>
          <a:ln>
            <a:solidFill>
              <a:srgbClr val="00A1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300" b="1" dirty="0" smtClean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 kuris suinteresuotas asmuo</a:t>
            </a:r>
            <a:endParaRPr lang="lt-LT" sz="1300" b="1" dirty="0">
              <a:solidFill>
                <a:srgbClr val="605D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Elbow Connector 10"/>
          <p:cNvCxnSpPr/>
          <p:nvPr/>
        </p:nvCxnSpPr>
        <p:spPr>
          <a:xfrm rot="16200000" flipH="1">
            <a:off x="1173625" y="2178862"/>
            <a:ext cx="382564" cy="1410143"/>
          </a:xfrm>
          <a:prstGeom prst="bentConnector2">
            <a:avLst/>
          </a:prstGeom>
          <a:ln w="12700">
            <a:solidFill>
              <a:srgbClr val="605D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5819" y="3238022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000" dirty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Suteikia institucijai prieigą suvesti licencijos duomenis</a:t>
            </a:r>
          </a:p>
        </p:txBody>
      </p:sp>
      <p:cxnSp>
        <p:nvCxnSpPr>
          <p:cNvPr id="14" name="Elbow Connector 13"/>
          <p:cNvCxnSpPr/>
          <p:nvPr/>
        </p:nvCxnSpPr>
        <p:spPr>
          <a:xfrm rot="16200000" flipH="1">
            <a:off x="3166271" y="3058570"/>
            <a:ext cx="356764" cy="1110137"/>
          </a:xfrm>
          <a:prstGeom prst="bentConnector2">
            <a:avLst/>
          </a:prstGeom>
          <a:ln w="12700">
            <a:solidFill>
              <a:srgbClr val="605D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69221" y="3878336"/>
            <a:ext cx="14952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000" dirty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Suveda licencijos duomenis ir paskelbia licenciją</a:t>
            </a:r>
            <a:endParaRPr lang="lt-LT" sz="1000" i="1" dirty="0">
              <a:solidFill>
                <a:srgbClr val="605D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Elbow Connector 16"/>
          <p:cNvCxnSpPr>
            <a:stCxn id="8" idx="1"/>
            <a:endCxn id="4" idx="3"/>
          </p:cNvCxnSpPr>
          <p:nvPr/>
        </p:nvCxnSpPr>
        <p:spPr>
          <a:xfrm rot="10800000" flipV="1">
            <a:off x="5940152" y="2355134"/>
            <a:ext cx="1512169" cy="1440161"/>
          </a:xfrm>
          <a:prstGeom prst="bentConnector3">
            <a:avLst>
              <a:gd name="adj1" fmla="val 51995"/>
            </a:avLst>
          </a:prstGeom>
          <a:ln w="12700">
            <a:solidFill>
              <a:srgbClr val="605D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969841" y="1796160"/>
            <a:ext cx="12926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000" dirty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Gali matyti licencijų </a:t>
            </a:r>
            <a:r>
              <a:rPr lang="lt-LT" sz="1000" dirty="0" smtClean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duomenis per viešąją paiešką</a:t>
            </a:r>
            <a:endParaRPr lang="lt-LT" sz="1000" i="1" dirty="0">
              <a:solidFill>
                <a:srgbClr val="605D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Elbow Connector 19"/>
          <p:cNvCxnSpPr/>
          <p:nvPr/>
        </p:nvCxnSpPr>
        <p:spPr>
          <a:xfrm rot="10800000">
            <a:off x="5940151" y="3800271"/>
            <a:ext cx="1448818" cy="494501"/>
          </a:xfrm>
          <a:prstGeom prst="bentConnector3">
            <a:avLst>
              <a:gd name="adj1" fmla="val 49836"/>
            </a:avLst>
          </a:prstGeom>
          <a:ln w="12700">
            <a:solidFill>
              <a:srgbClr val="605D5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89289" y="4378848"/>
            <a:ext cx="14630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000" dirty="0">
                <a:solidFill>
                  <a:srgbClr val="605D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Gali matyti licencijų duomenis ir papildomą informaciją prisijungęs prie LIS</a:t>
            </a:r>
            <a:endParaRPr lang="lt-LT" sz="1000" i="1" dirty="0">
              <a:solidFill>
                <a:srgbClr val="605D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51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2" grpId="0"/>
      <p:bldP spid="15" grpId="0"/>
      <p:bldP spid="18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b="1" dirty="0" smtClean="0"/>
              <a:t>KAIP TAI VEIKIA</a:t>
            </a:r>
            <a:endParaRPr lang="lt-LT" sz="20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71600" y="1772816"/>
            <a:ext cx="7776864" cy="3822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605D5C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605D5C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605D5C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605D5C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605D5C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Clr>
                <a:srgbClr val="00A1DE"/>
              </a:buClr>
              <a:buNone/>
            </a:pPr>
            <a:endParaRPr lang="en-US" sz="2400" dirty="0"/>
          </a:p>
          <a:p>
            <a:pPr marL="0" indent="0">
              <a:spcAft>
                <a:spcPts val="1200"/>
              </a:spcAft>
              <a:buClr>
                <a:srgbClr val="00A1DE"/>
              </a:buClr>
              <a:buNone/>
            </a:pPr>
            <a:endParaRPr lang="en-US" sz="2400" dirty="0"/>
          </a:p>
          <a:p>
            <a:pPr marL="0" lvl="0" indent="0">
              <a:spcAft>
                <a:spcPts val="1200"/>
              </a:spcAft>
              <a:buClr>
                <a:srgbClr val="00A1DE"/>
              </a:buClr>
              <a:buNone/>
            </a:pPr>
            <a:endParaRPr lang="en-US" sz="2400" dirty="0"/>
          </a:p>
          <a:p>
            <a:pPr marL="0" indent="0">
              <a:spcAft>
                <a:spcPts val="1200"/>
              </a:spcAft>
              <a:buClr>
                <a:srgbClr val="00A1DE"/>
              </a:buClr>
              <a:buFont typeface="Arial" pitchFamily="34" charset="0"/>
              <a:buNone/>
            </a:pPr>
            <a:endParaRPr lang="en-US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132856"/>
            <a:ext cx="7762113" cy="22625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4091" y="2348880"/>
            <a:ext cx="2120153" cy="1224136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>
            <a:off x="5868143" y="1844824"/>
            <a:ext cx="432048" cy="792088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1397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t-LT" sz="2000" b="1" dirty="0" smtClean="0"/>
              <a:t>PRISIJUNGIMAS PRIE SISTEMOS</a:t>
            </a:r>
            <a:endParaRPr lang="lt-LT" sz="20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71600" y="1772816"/>
            <a:ext cx="7776864" cy="3822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605D5C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605D5C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605D5C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605D5C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605D5C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Clr>
                <a:srgbClr val="00A1DE"/>
              </a:buClr>
              <a:buNone/>
            </a:pPr>
            <a:endParaRPr lang="en-US" sz="2400" dirty="0"/>
          </a:p>
          <a:p>
            <a:pPr marL="0" indent="0">
              <a:spcAft>
                <a:spcPts val="1200"/>
              </a:spcAft>
              <a:buClr>
                <a:srgbClr val="00A1DE"/>
              </a:buClr>
              <a:buNone/>
            </a:pPr>
            <a:endParaRPr lang="en-US" sz="2400" dirty="0"/>
          </a:p>
          <a:p>
            <a:pPr marL="0" lvl="0" indent="0">
              <a:spcAft>
                <a:spcPts val="1200"/>
              </a:spcAft>
              <a:buClr>
                <a:srgbClr val="00A1DE"/>
              </a:buClr>
              <a:buNone/>
            </a:pPr>
            <a:endParaRPr lang="en-US" sz="2400" dirty="0"/>
          </a:p>
          <a:p>
            <a:pPr marL="0" indent="0">
              <a:spcAft>
                <a:spcPts val="1200"/>
              </a:spcAft>
              <a:buClr>
                <a:srgbClr val="00A1DE"/>
              </a:buClr>
              <a:buFont typeface="Arial" pitchFamily="34" charset="0"/>
              <a:buNone/>
            </a:pPr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556792"/>
            <a:ext cx="6049689" cy="513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73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lt-LT" sz="2000" b="1" dirty="0" smtClean="0"/>
              <a:t>INSTITUCIJOS DARBUOTOJAS SU ADMINISTRAVIMO TEISĖMIS</a:t>
            </a:r>
            <a:endParaRPr lang="lt-LT" sz="20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71600" y="1772816"/>
            <a:ext cx="7776864" cy="3822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605D5C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605D5C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605D5C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605D5C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605D5C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Clr>
                <a:srgbClr val="00A1DE"/>
              </a:buClr>
              <a:buNone/>
            </a:pPr>
            <a:endParaRPr lang="en-US" sz="2400" dirty="0"/>
          </a:p>
          <a:p>
            <a:pPr marL="0" indent="0">
              <a:spcAft>
                <a:spcPts val="1200"/>
              </a:spcAft>
              <a:buClr>
                <a:srgbClr val="00A1DE"/>
              </a:buClr>
              <a:buNone/>
            </a:pPr>
            <a:endParaRPr lang="en-US" sz="2400" dirty="0"/>
          </a:p>
          <a:p>
            <a:pPr marL="0" lvl="0" indent="0">
              <a:spcAft>
                <a:spcPts val="1200"/>
              </a:spcAft>
              <a:buClr>
                <a:srgbClr val="00A1DE"/>
              </a:buClr>
              <a:buNone/>
            </a:pPr>
            <a:endParaRPr lang="en-US" sz="2400" dirty="0"/>
          </a:p>
          <a:p>
            <a:pPr marL="0" indent="0">
              <a:spcAft>
                <a:spcPts val="1200"/>
              </a:spcAft>
              <a:buClr>
                <a:srgbClr val="00A1DE"/>
              </a:buClr>
              <a:buFont typeface="Arial" pitchFamily="34" charset="0"/>
              <a:buNone/>
            </a:pPr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5193" y="2591326"/>
            <a:ext cx="6131024" cy="5971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967" y="3028070"/>
            <a:ext cx="4271033" cy="19578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5422" y="4671275"/>
            <a:ext cx="5473155" cy="184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0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430" y="56013"/>
            <a:ext cx="8435280" cy="1143000"/>
          </a:xfrm>
        </p:spPr>
        <p:txBody>
          <a:bodyPr>
            <a:normAutofit/>
          </a:bodyPr>
          <a:lstStyle/>
          <a:p>
            <a:pPr algn="l"/>
            <a:r>
              <a:rPr lang="lt-LT" sz="2000" b="1" dirty="0" smtClean="0"/>
              <a:t>INSTITUCIJOS DARBUOTOJAS TURINTIS TEISĘ ĮVESTI LICENCIJĄ</a:t>
            </a:r>
            <a:endParaRPr lang="lt-LT" sz="20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71600" y="1772816"/>
            <a:ext cx="7776864" cy="3822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605D5C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605D5C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605D5C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605D5C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605D5C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Clr>
                <a:srgbClr val="00A1DE"/>
              </a:buClr>
              <a:buNone/>
            </a:pPr>
            <a:endParaRPr lang="en-US" sz="2400" dirty="0"/>
          </a:p>
          <a:p>
            <a:pPr marL="0" indent="0">
              <a:spcAft>
                <a:spcPts val="1200"/>
              </a:spcAft>
              <a:buClr>
                <a:srgbClr val="00A1DE"/>
              </a:buClr>
              <a:buNone/>
            </a:pPr>
            <a:endParaRPr lang="en-US" sz="2400" dirty="0"/>
          </a:p>
          <a:p>
            <a:pPr marL="0" lvl="0" indent="0">
              <a:spcAft>
                <a:spcPts val="1200"/>
              </a:spcAft>
              <a:buClr>
                <a:srgbClr val="00A1DE"/>
              </a:buClr>
              <a:buNone/>
            </a:pPr>
            <a:endParaRPr lang="en-US" sz="2400" dirty="0"/>
          </a:p>
          <a:p>
            <a:pPr marL="0" indent="0">
              <a:spcAft>
                <a:spcPts val="1200"/>
              </a:spcAft>
              <a:buClr>
                <a:srgbClr val="00A1DE"/>
              </a:buClr>
              <a:buFont typeface="Arial" pitchFamily="34" charset="0"/>
              <a:buNone/>
            </a:pPr>
            <a:endParaRPr lang="en-US" sz="2400" dirty="0" smtClean="0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48" y="1138095"/>
            <a:ext cx="1499235" cy="1852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468" y="1207500"/>
            <a:ext cx="1836420" cy="1281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12295"/>
            <a:ext cx="6115050" cy="111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26" y="4581128"/>
            <a:ext cx="2409190" cy="152209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Straight Arrow Connector 17"/>
          <p:cNvCxnSpPr/>
          <p:nvPr/>
        </p:nvCxnSpPr>
        <p:spPr>
          <a:xfrm>
            <a:off x="1907704" y="2064242"/>
            <a:ext cx="1549764" cy="0"/>
          </a:xfrm>
          <a:prstGeom prst="straightConnector1">
            <a:avLst/>
          </a:prstGeom>
          <a:ln>
            <a:solidFill>
              <a:srgbClr val="605D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572000" y="2488930"/>
            <a:ext cx="0" cy="501460"/>
          </a:xfrm>
          <a:prstGeom prst="straightConnector1">
            <a:avLst/>
          </a:prstGeom>
          <a:ln>
            <a:solidFill>
              <a:srgbClr val="605D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2" idx="1"/>
          </p:cNvCxnSpPr>
          <p:nvPr/>
        </p:nvCxnSpPr>
        <p:spPr>
          <a:xfrm rot="10800000" flipV="1">
            <a:off x="971600" y="3469507"/>
            <a:ext cx="936104" cy="1001437"/>
          </a:xfrm>
          <a:prstGeom prst="bentConnector2">
            <a:avLst/>
          </a:prstGeom>
          <a:ln>
            <a:solidFill>
              <a:srgbClr val="605D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57530" y="1250686"/>
            <a:ext cx="1300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1 žingsnis</a:t>
            </a:r>
            <a:endParaRPr lang="lt-LT" dirty="0"/>
          </a:p>
        </p:txBody>
      </p:sp>
      <p:sp>
        <p:nvSpPr>
          <p:cNvPr id="24" name="TextBox 23"/>
          <p:cNvSpPr txBox="1"/>
          <p:nvPr/>
        </p:nvSpPr>
        <p:spPr>
          <a:xfrm>
            <a:off x="3671323" y="93705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2 žingsnis</a:t>
            </a:r>
            <a:endParaRPr lang="lt-LT" dirty="0"/>
          </a:p>
        </p:txBody>
      </p:sp>
      <p:sp>
        <p:nvSpPr>
          <p:cNvPr id="25" name="TextBox 24"/>
          <p:cNvSpPr txBox="1"/>
          <p:nvPr/>
        </p:nvSpPr>
        <p:spPr>
          <a:xfrm>
            <a:off x="3825821" y="2954557"/>
            <a:ext cx="1492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3 žingsnis</a:t>
            </a:r>
            <a:endParaRPr lang="lt-LT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807214" y="5013176"/>
            <a:ext cx="540650" cy="0"/>
          </a:xfrm>
          <a:prstGeom prst="straightConnector1">
            <a:avLst/>
          </a:prstGeom>
          <a:ln>
            <a:solidFill>
              <a:srgbClr val="605D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672054" y="4750833"/>
            <a:ext cx="1135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4 žingsnis</a:t>
            </a:r>
            <a:endParaRPr lang="lt-LT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40228" y="4904830"/>
            <a:ext cx="1866900" cy="1400175"/>
          </a:xfrm>
          <a:prstGeom prst="rect">
            <a:avLst/>
          </a:prstGeom>
        </p:spPr>
      </p:pic>
      <p:sp>
        <p:nvSpPr>
          <p:cNvPr id="32" name="Right Arrow 31"/>
          <p:cNvSpPr/>
          <p:nvPr/>
        </p:nvSpPr>
        <p:spPr>
          <a:xfrm rot="10800000">
            <a:off x="4355400" y="6103223"/>
            <a:ext cx="609829" cy="134089"/>
          </a:xfrm>
          <a:prstGeom prst="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33" name="Picture 32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920" y="4670865"/>
            <a:ext cx="3180080" cy="100393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" name="Straight Arrow Connector 34"/>
          <p:cNvCxnSpPr/>
          <p:nvPr/>
        </p:nvCxnSpPr>
        <p:spPr>
          <a:xfrm>
            <a:off x="5207128" y="5120165"/>
            <a:ext cx="679212" cy="0"/>
          </a:xfrm>
          <a:prstGeom prst="straightConnector1">
            <a:avLst/>
          </a:prstGeom>
          <a:ln>
            <a:solidFill>
              <a:srgbClr val="605D5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65950" y="5190619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5 žingsnis</a:t>
            </a:r>
            <a:endParaRPr lang="lt-LT" dirty="0"/>
          </a:p>
        </p:txBody>
      </p:sp>
      <p:sp>
        <p:nvSpPr>
          <p:cNvPr id="37" name="TextBox 36"/>
          <p:cNvSpPr txBox="1"/>
          <p:nvPr/>
        </p:nvSpPr>
        <p:spPr>
          <a:xfrm>
            <a:off x="7236296" y="4388776"/>
            <a:ext cx="1311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6 žingsnis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8455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10587</TotalTime>
  <Words>1065</Words>
  <Application>Microsoft Office PowerPoint</Application>
  <PresentationFormat>On-screen Show (4:3)</PresentationFormat>
  <Paragraphs>171</Paragraphs>
  <Slides>12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Photo Editor Photo</vt:lpstr>
      <vt:lpstr>LICENCIJŲ INFORMACINĖ SISTEMA (LIS)</vt:lpstr>
      <vt:lpstr>LICENCIJŲ INFORMACINĖ SISTEMA (I)</vt:lpstr>
      <vt:lpstr>LICENCIJŲ INFORMACINĖ SISTEMA (II)</vt:lpstr>
      <vt:lpstr>LICENCIJŲ INFORMACINĖ SISTEMA (III)</vt:lpstr>
      <vt:lpstr>KAIP TAI VEIKIA</vt:lpstr>
      <vt:lpstr>KAIP TAI VEIKIA</vt:lpstr>
      <vt:lpstr>PRISIJUNGIMAS PRIE SISTEMOS</vt:lpstr>
      <vt:lpstr>INSTITUCIJOS DARBUOTOJAS SU ADMINISTRAVIMO TEISĖMIS</vt:lpstr>
      <vt:lpstr>INSTITUCIJOS DARBUOTOJAS TURINTIS TEISĘ ĮVESTI LICENCIJĄ</vt:lpstr>
      <vt:lpstr>Galimi duomenų mainų metodai ir jų paskirtis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Rimvydas Kaminskas</cp:lastModifiedBy>
  <cp:revision>122</cp:revision>
  <cp:lastPrinted>2015-12-04T08:39:29Z</cp:lastPrinted>
  <dcterms:created xsi:type="dcterms:W3CDTF">2012-08-28T08:14:30Z</dcterms:created>
  <dcterms:modified xsi:type="dcterms:W3CDTF">2015-12-04T08:39:40Z</dcterms:modified>
</cp:coreProperties>
</file>