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4"/>
  </p:notesMasterIdLst>
  <p:handoutMasterIdLst>
    <p:handoutMasterId r:id="rId15"/>
  </p:handoutMasterIdLst>
  <p:sldIdLst>
    <p:sldId id="261" r:id="rId3"/>
    <p:sldId id="299" r:id="rId4"/>
    <p:sldId id="297" r:id="rId5"/>
    <p:sldId id="308" r:id="rId6"/>
    <p:sldId id="303" r:id="rId7"/>
    <p:sldId id="301" r:id="rId8"/>
    <p:sldId id="276" r:id="rId9"/>
    <p:sldId id="317" r:id="rId10"/>
    <p:sldId id="318" r:id="rId11"/>
    <p:sldId id="285" r:id="rId12"/>
    <p:sldId id="313" r:id="rId13"/>
  </p:sldIdLst>
  <p:sldSz cx="12192000" cy="6858000"/>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29F"/>
    <a:srgbClr val="273B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75592" autoAdjust="0"/>
  </p:normalViewPr>
  <p:slideViewPr>
    <p:cSldViewPr snapToGrid="0">
      <p:cViewPr varScale="1">
        <p:scale>
          <a:sx n="65" d="100"/>
          <a:sy n="65" d="100"/>
        </p:scale>
        <p:origin x="43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greiciute\Documents\!!!Backup!!!\Documents\Darbo%20dokumentai\Investiciniai%20projektai\IP_2015-iems\Derinimui%20pateikti%202015_I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'IVP srities fin-as 2003-201 (2'!$A$6</c:f>
              <c:strCache>
                <c:ptCount val="1"/>
                <c:pt idx="0">
                  <c:v>Valstybės biudžetas</c:v>
                </c:pt>
              </c:strCache>
            </c:strRef>
          </c:tx>
          <c:spPr>
            <a:solidFill>
              <a:schemeClr val="accent1"/>
            </a:solidFill>
            <a:ln>
              <a:noFill/>
            </a:ln>
            <a:effectLst/>
            <a:sp3d/>
          </c:spPr>
          <c:invertIfNegative val="0"/>
          <c:dLbls>
            <c:dLbl>
              <c:idx val="8"/>
              <c:layout>
                <c:manualLayout>
                  <c:x val="2.0749331896020032E-2"/>
                  <c:y val="-1.57860188217986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8A-4683-99C9-6C3EBF4E2CC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'IVP srities fin-as 2003-201 (2'!$F$5:$P$5</c:f>
              <c:numCache>
                <c:formatCode>0</c:formatCode>
                <c:ptCount val="11"/>
                <c:pt idx="0">
                  <c:v>2007</c:v>
                </c:pt>
                <c:pt idx="1">
                  <c:v>2008</c:v>
                </c:pt>
                <c:pt idx="2">
                  <c:v>2009</c:v>
                </c:pt>
                <c:pt idx="3">
                  <c:v>2010</c:v>
                </c:pt>
                <c:pt idx="4">
                  <c:v>2011</c:v>
                </c:pt>
                <c:pt idx="5">
                  <c:v>2012</c:v>
                </c:pt>
                <c:pt idx="6">
                  <c:v>2013</c:v>
                </c:pt>
                <c:pt idx="7">
                  <c:v>2014</c:v>
                </c:pt>
                <c:pt idx="8">
                  <c:v>2015</c:v>
                </c:pt>
                <c:pt idx="9" formatCode="General">
                  <c:v>2016</c:v>
                </c:pt>
                <c:pt idx="10" formatCode="General">
                  <c:v>2017</c:v>
                </c:pt>
              </c:numCache>
            </c:numRef>
          </c:cat>
          <c:val>
            <c:numRef>
              <c:f>'IVP srities fin-as 2003-201 (2'!$F$6:$P$6</c:f>
              <c:numCache>
                <c:formatCode>0.0</c:formatCode>
                <c:ptCount val="11"/>
                <c:pt idx="0">
                  <c:v>38.287766450417053</c:v>
                </c:pt>
                <c:pt idx="1">
                  <c:v>58.619091751621873</c:v>
                </c:pt>
                <c:pt idx="2">
                  <c:v>42.71895273401298</c:v>
                </c:pt>
                <c:pt idx="3">
                  <c:v>60.327849860982397</c:v>
                </c:pt>
                <c:pt idx="4">
                  <c:v>73.360750695088043</c:v>
                </c:pt>
                <c:pt idx="5">
                  <c:v>60.067191844300282</c:v>
                </c:pt>
                <c:pt idx="6">
                  <c:v>81.035681186283597</c:v>
                </c:pt>
                <c:pt idx="7">
                  <c:v>76.720342910101948</c:v>
                </c:pt>
                <c:pt idx="8">
                  <c:v>107.995</c:v>
                </c:pt>
                <c:pt idx="9" formatCode="General">
                  <c:v>76.5</c:v>
                </c:pt>
                <c:pt idx="10" formatCode="General">
                  <c:v>81.900000000000006</c:v>
                </c:pt>
              </c:numCache>
            </c:numRef>
          </c:val>
          <c:shape val="box"/>
          <c:extLst>
            <c:ext xmlns:c16="http://schemas.microsoft.com/office/drawing/2014/chart" uri="{C3380CC4-5D6E-409C-BE32-E72D297353CC}">
              <c16:uniqueId val="{00000001-8F8A-4683-99C9-6C3EBF4E2CC5}"/>
            </c:ext>
          </c:extLst>
        </c:ser>
        <c:ser>
          <c:idx val="1"/>
          <c:order val="1"/>
          <c:tx>
            <c:strRef>
              <c:f>'IVP srities fin-as 2003-201 (2'!$A$7</c:f>
              <c:strCache>
                <c:ptCount val="1"/>
                <c:pt idx="0">
                  <c:v>iš jų: ES parama</c:v>
                </c:pt>
              </c:strCache>
            </c:strRef>
          </c:tx>
          <c:spPr>
            <a:solidFill>
              <a:schemeClr val="accent2"/>
            </a:solidFill>
            <a:ln>
              <a:noFill/>
            </a:ln>
            <a:effectLst/>
            <a:sp3d/>
          </c:spPr>
          <c:invertIfNegative val="0"/>
          <c:dLbls>
            <c:dLbl>
              <c:idx val="0"/>
              <c:layout>
                <c:manualLayout>
                  <c:x val="9.9393041565335183E-3"/>
                  <c:y val="8.942986120755507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F8A-4683-99C9-6C3EBF4E2CC5}"/>
                </c:ext>
              </c:extLst>
            </c:dLbl>
            <c:dLbl>
              <c:idx val="1"/>
              <c:layout>
                <c:manualLayout>
                  <c:x val="1.822205762031141E-2"/>
                  <c:y val="-8.9429861207555074E-17"/>
                </c:manualLayout>
              </c:layout>
              <c:showLegendKey val="0"/>
              <c:showVal val="1"/>
              <c:showCatName val="0"/>
              <c:showSerName val="0"/>
              <c:showPercent val="0"/>
              <c:showBubbleSize val="0"/>
              <c:extLst>
                <c:ext xmlns:c15="http://schemas.microsoft.com/office/drawing/2012/chart" uri="{CE6537A1-D6FC-4f65-9D91-7224C49458BB}">
                  <c15:layout>
                    <c:manualLayout>
                      <c:w val="3.7747268452257295E-2"/>
                      <c:h val="4.2951219512195125E-2"/>
                    </c:manualLayout>
                  </c15:layout>
                </c:ext>
                <c:ext xmlns:c16="http://schemas.microsoft.com/office/drawing/2014/chart" uri="{C3380CC4-5D6E-409C-BE32-E72D297353CC}">
                  <c16:uniqueId val="{00000007-8F8A-4683-99C9-6C3EBF4E2CC5}"/>
                </c:ext>
              </c:extLst>
            </c:dLbl>
            <c:dLbl>
              <c:idx val="2"/>
              <c:layout>
                <c:manualLayout>
                  <c:x val="1.10436712850372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8A-4683-99C9-6C3EBF4E2CC5}"/>
                </c:ext>
              </c:extLst>
            </c:dLbl>
            <c:dLbl>
              <c:idx val="3"/>
              <c:layout>
                <c:manualLayout>
                  <c:x val="1.325240554204469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8A-4683-99C9-6C3EBF4E2CC5}"/>
                </c:ext>
              </c:extLst>
            </c:dLbl>
            <c:dLbl>
              <c:idx val="4"/>
              <c:layout>
                <c:manualLayout>
                  <c:x val="1.1043671285037162E-2"/>
                  <c:y val="-2.43902439024390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8A-4683-99C9-6C3EBF4E2CC5}"/>
                </c:ext>
              </c:extLst>
            </c:dLbl>
            <c:dLbl>
              <c:idx val="5"/>
              <c:layout>
                <c:manualLayout>
                  <c:x val="9.9393041565335183E-3"/>
                  <c:y val="0"/>
                </c:manualLayout>
              </c:layout>
              <c:tx>
                <c:rich>
                  <a:bodyPr/>
                  <a:lstStyle/>
                  <a:p>
                    <a:fld id="{3CAA50E0-AE5B-4620-88FC-EBDC8746E76F}" type="VALUE">
                      <a:rPr lang="en-US" sz="1400"/>
                      <a:pPr/>
                      <a:t>[VALUE]</a:t>
                    </a:fld>
                    <a:endParaRPr lang="lt-L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F8A-4683-99C9-6C3EBF4E2CC5}"/>
                </c:ext>
              </c:extLst>
            </c:dLbl>
            <c:dLbl>
              <c:idx val="6"/>
              <c:layout>
                <c:manualLayout>
                  <c:x val="1.1043671285037244E-2"/>
                  <c:y val="0"/>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2"/>
                      </a:solidFill>
                      <a:latin typeface="Calibri" panose="020F0502020204030204" pitchFamily="34" charset="0"/>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15:layout>
                    <c:manualLayout>
                      <c:w val="3.3992420215344633E-2"/>
                      <c:h val="5.3878048780487804E-2"/>
                    </c:manualLayout>
                  </c15:layout>
                </c:ext>
                <c:ext xmlns:c16="http://schemas.microsoft.com/office/drawing/2014/chart" uri="{C3380CC4-5D6E-409C-BE32-E72D297353CC}">
                  <c16:uniqueId val="{0000000A-8F8A-4683-99C9-6C3EBF4E2CC5}"/>
                </c:ext>
              </c:extLst>
            </c:dLbl>
            <c:dLbl>
              <c:idx val="7"/>
              <c:layout>
                <c:manualLayout>
                  <c:x val="1.5461139799052059E-2"/>
                  <c:y val="-8.942986120755507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F8A-4683-99C9-6C3EBF4E2CC5}"/>
                </c:ext>
              </c:extLst>
            </c:dLbl>
            <c:dLbl>
              <c:idx val="8"/>
              <c:layout>
                <c:manualLayout>
                  <c:x val="1.54611397990521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8A-4683-99C9-6C3EBF4E2CC5}"/>
                </c:ext>
              </c:extLst>
            </c:dLbl>
            <c:dLbl>
              <c:idx val="9"/>
              <c:layout>
                <c:manualLayout>
                  <c:x val="1.656550692755586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F8A-4683-99C9-6C3EBF4E2CC5}"/>
                </c:ext>
              </c:extLst>
            </c:dLbl>
            <c:dLbl>
              <c:idx val="10"/>
              <c:layout>
                <c:manualLayout>
                  <c:x val="4.0095401277252606E-2"/>
                  <c:y val="8.50474302976652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8A-4683-99C9-6C3EBF4E2CC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Calibri" panose="020F0502020204030204" pitchFamily="34" charset="0"/>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'IVP srities fin-as 2003-201 (2'!$F$5:$P$5</c:f>
              <c:numCache>
                <c:formatCode>0</c:formatCode>
                <c:ptCount val="11"/>
                <c:pt idx="0">
                  <c:v>2007</c:v>
                </c:pt>
                <c:pt idx="1">
                  <c:v>2008</c:v>
                </c:pt>
                <c:pt idx="2">
                  <c:v>2009</c:v>
                </c:pt>
                <c:pt idx="3">
                  <c:v>2010</c:v>
                </c:pt>
                <c:pt idx="4">
                  <c:v>2011</c:v>
                </c:pt>
                <c:pt idx="5">
                  <c:v>2012</c:v>
                </c:pt>
                <c:pt idx="6">
                  <c:v>2013</c:v>
                </c:pt>
                <c:pt idx="7">
                  <c:v>2014</c:v>
                </c:pt>
                <c:pt idx="8">
                  <c:v>2015</c:v>
                </c:pt>
                <c:pt idx="9" formatCode="General">
                  <c:v>2016</c:v>
                </c:pt>
                <c:pt idx="10" formatCode="General">
                  <c:v>2017</c:v>
                </c:pt>
              </c:numCache>
            </c:numRef>
          </c:cat>
          <c:val>
            <c:numRef>
              <c:f>'IVP srities fin-as 2003-201 (2'!$F$7:$P$7</c:f>
              <c:numCache>
                <c:formatCode>0.0</c:formatCode>
                <c:ptCount val="11"/>
                <c:pt idx="0">
                  <c:v>4.8656163113994442</c:v>
                </c:pt>
                <c:pt idx="1">
                  <c:v>14.596848934198333</c:v>
                </c:pt>
                <c:pt idx="2">
                  <c:v>16.97173308619092</c:v>
                </c:pt>
                <c:pt idx="3">
                  <c:v>39.359360518999075</c:v>
                </c:pt>
                <c:pt idx="4">
                  <c:v>51.581325301204821</c:v>
                </c:pt>
                <c:pt idx="5">
                  <c:v>43.182344763670066</c:v>
                </c:pt>
                <c:pt idx="6">
                  <c:v>57.373725671918443</c:v>
                </c:pt>
                <c:pt idx="7">
                  <c:v>48.772011121408717</c:v>
                </c:pt>
                <c:pt idx="8">
                  <c:v>73.197999999999993</c:v>
                </c:pt>
                <c:pt idx="9" formatCode="General">
                  <c:v>49.7</c:v>
                </c:pt>
                <c:pt idx="10" formatCode="General">
                  <c:v>56.8</c:v>
                </c:pt>
              </c:numCache>
            </c:numRef>
          </c:val>
          <c:extLst>
            <c:ext xmlns:c16="http://schemas.microsoft.com/office/drawing/2014/chart" uri="{C3380CC4-5D6E-409C-BE32-E72D297353CC}">
              <c16:uniqueId val="{00000003-8F8A-4683-99C9-6C3EBF4E2CC5}"/>
            </c:ext>
          </c:extLst>
        </c:ser>
        <c:dLbls>
          <c:showLegendKey val="0"/>
          <c:showVal val="1"/>
          <c:showCatName val="0"/>
          <c:showSerName val="0"/>
          <c:showPercent val="0"/>
          <c:showBubbleSize val="0"/>
        </c:dLbls>
        <c:gapWidth val="245"/>
        <c:gapDepth val="36"/>
        <c:shape val="cylinder"/>
        <c:axId val="2086216048"/>
        <c:axId val="2086228560"/>
        <c:axId val="0"/>
      </c:bar3DChart>
      <c:catAx>
        <c:axId val="208621604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086228560"/>
        <c:crosses val="autoZero"/>
        <c:auto val="1"/>
        <c:lblAlgn val="ctr"/>
        <c:lblOffset val="100"/>
        <c:noMultiLvlLbl val="0"/>
      </c:catAx>
      <c:valAx>
        <c:axId val="20862285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086216048"/>
        <c:crosses val="autoZero"/>
        <c:crossBetween val="between"/>
      </c:valAx>
      <c:spPr>
        <a:noFill/>
        <a:ln>
          <a:noFill/>
        </a:ln>
        <a:effectLst/>
      </c:spPr>
    </c:plotArea>
    <c:legend>
      <c:legendPos val="b"/>
      <c:layout>
        <c:manualLayout>
          <c:xMode val="edge"/>
          <c:yMode val="edge"/>
          <c:x val="0.35962906829936764"/>
          <c:y val="0.92081966583445363"/>
          <c:w val="0.27521994080070444"/>
          <c:h val="6.210716343383906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515" cy="489642"/>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777002" y="0"/>
            <a:ext cx="2890514" cy="489642"/>
          </a:xfrm>
          <a:prstGeom prst="rect">
            <a:avLst/>
          </a:prstGeom>
        </p:spPr>
        <p:txBody>
          <a:bodyPr vert="horz" lIns="91440" tIns="45720" rIns="91440" bIns="45720" rtlCol="0"/>
          <a:lstStyle>
            <a:lvl1pPr algn="r">
              <a:defRPr sz="1200"/>
            </a:lvl1pPr>
          </a:lstStyle>
          <a:p>
            <a:fld id="{9342B087-099D-4D70-A97E-995CB8C2467A}" type="datetimeFigureOut">
              <a:rPr lang="lt-LT" smtClean="0"/>
              <a:t>2017-11-23</a:t>
            </a:fld>
            <a:endParaRPr lang="lt-LT"/>
          </a:p>
        </p:txBody>
      </p:sp>
      <p:sp>
        <p:nvSpPr>
          <p:cNvPr id="4" name="Footer Placeholder 3"/>
          <p:cNvSpPr>
            <a:spLocks noGrp="1"/>
          </p:cNvSpPr>
          <p:nvPr>
            <p:ph type="ftr" sz="quarter" idx="2"/>
          </p:nvPr>
        </p:nvSpPr>
        <p:spPr>
          <a:xfrm>
            <a:off x="1" y="9263959"/>
            <a:ext cx="2890515" cy="489642"/>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777002" y="9263959"/>
            <a:ext cx="2890514" cy="489642"/>
          </a:xfrm>
          <a:prstGeom prst="rect">
            <a:avLst/>
          </a:prstGeom>
        </p:spPr>
        <p:txBody>
          <a:bodyPr vert="horz" lIns="91440" tIns="45720" rIns="91440" bIns="45720" rtlCol="0" anchor="b"/>
          <a:lstStyle>
            <a:lvl1pPr algn="r">
              <a:defRPr sz="1200"/>
            </a:lvl1pPr>
          </a:lstStyle>
          <a:p>
            <a:fld id="{89A9BC09-EA59-41D8-B76E-DCD3AA3CEDDC}" type="slidenum">
              <a:rPr lang="lt-LT" smtClean="0"/>
              <a:t>‹#›</a:t>
            </a:fld>
            <a:endParaRPr lang="lt-LT"/>
          </a:p>
        </p:txBody>
      </p:sp>
    </p:spTree>
    <p:extLst>
      <p:ext uri="{BB962C8B-B14F-4D97-AF65-F5344CB8AC3E}">
        <p14:creationId xmlns:p14="http://schemas.microsoft.com/office/powerpoint/2010/main" val="22593029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8T15:51:13.269"/>
    </inkml:context>
    <inkml:brush xml:id="br0">
      <inkml:brushProperty name="width" value="0.04" units="cm"/>
      <inkml:brushProperty name="height" value="0.04" units="cm"/>
      <inkml:brushProperty name="color" value="#ED1C24"/>
    </inkml:brush>
  </inkml:definitions>
  <inkml:trace contextRef="#ctx0" brushRef="#br0">2734 4116 2817,'0'0'673,"0"0"-17,0 0-320,0 0-160,0 0-112,0 0 0,0 0 0,0 0 16,0 0-16,0 0-16,0 0-16,0 0-16,0 0-16,0 0-32,0 0-80,0 0-144,0 0-160,0 0-160,0 0-161,0 0-399,0 0-689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8T15:55:04.974"/>
    </inkml:context>
    <inkml:brush xml:id="br0">
      <inkml:brushProperty name="width" value="0.04" units="cm"/>
      <inkml:brushProperty name="height" value="0.04" units="cm"/>
      <inkml:brushProperty name="color" value="#ED1C24"/>
    </inkml:brush>
  </inkml:definitions>
  <inkml:trace contextRef="#ctx0" brushRef="#br0">3080 3770 2881,'0'0'689,"0"-40"47,0 40-384,0 0-160,0 0 32,0 0 48,0 0 49,0 0-33,0 0 0,0 0-16,0 0-16,0 0-32,40 0-64,-40 0-32,0 0-32,0 0 0,0 0-16,0 0-16,0 0-15,0 0-17,0 40-32,-40-40-81,40 0-239,0 0-432,0 40-353,0-40-783,0 0-1666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9T06:28:38.038"/>
    </inkml:context>
    <inkml:brush xml:id="br0">
      <inkml:brushProperty name="width" value="0.04" units="cm"/>
      <inkml:brushProperty name="height" value="0.04" units="cm"/>
    </inkml:brush>
  </inkml:definitions>
  <inkml:trace contextRef="#ctx0" brushRef="#br0">4274 4218 3714,'0'0'816,"0"0"0,0 0-527,0-41-161,0 41-96,41 0-80,-41-40-112,41 40-273,-41-41-399,0 41-609,40-41-1440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89374"/>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C496AE7D-9150-418A-9A37-DE963399B0EA}" type="datetimeFigureOut">
              <a:rPr lang="lt-LT" smtClean="0"/>
              <a:t>2017-11-23</a:t>
            </a:fld>
            <a:endParaRPr lang="lt-LT"/>
          </a:p>
        </p:txBody>
      </p:sp>
      <p:sp>
        <p:nvSpPr>
          <p:cNvPr id="4" name="Slide Image Placeholder 3"/>
          <p:cNvSpPr>
            <a:spLocks noGrp="1" noRot="1" noChangeAspect="1"/>
          </p:cNvSpPr>
          <p:nvPr>
            <p:ph type="sldImg" idx="2"/>
          </p:nvPr>
        </p:nvSpPr>
        <p:spPr>
          <a:xfrm>
            <a:off x="411163" y="1220788"/>
            <a:ext cx="5846762" cy="32893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66909" y="4693921"/>
            <a:ext cx="5335270" cy="38404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1" y="9264228"/>
            <a:ext cx="2889938" cy="489373"/>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92741DC8-DB39-4DBB-A592-3A5AD065E4ED}" type="slidenum">
              <a:rPr lang="lt-LT" smtClean="0"/>
              <a:t>‹#›</a:t>
            </a:fld>
            <a:endParaRPr lang="lt-LT"/>
          </a:p>
        </p:txBody>
      </p:sp>
    </p:spTree>
    <p:extLst>
      <p:ext uri="{BB962C8B-B14F-4D97-AF65-F5344CB8AC3E}">
        <p14:creationId xmlns:p14="http://schemas.microsoft.com/office/powerpoint/2010/main" val="3765788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b="0" dirty="0"/>
          </a:p>
        </p:txBody>
      </p:sp>
      <p:sp>
        <p:nvSpPr>
          <p:cNvPr id="4" name="Slide Number Placeholder 3"/>
          <p:cNvSpPr>
            <a:spLocks noGrp="1"/>
          </p:cNvSpPr>
          <p:nvPr>
            <p:ph type="sldNum" sz="quarter" idx="10"/>
          </p:nvPr>
        </p:nvSpPr>
        <p:spPr/>
        <p:txBody>
          <a:bodyPr/>
          <a:lstStyle/>
          <a:p>
            <a:fld id="{B7CC1826-B04C-457B-872A-D4DFFEC592B0}" type="slidenum">
              <a:rPr lang="lt-LT" smtClean="0"/>
              <a:t>3</a:t>
            </a:fld>
            <a:endParaRPr lang="lt-LT" dirty="0"/>
          </a:p>
        </p:txBody>
      </p:sp>
    </p:spTree>
    <p:extLst>
      <p:ext uri="{BB962C8B-B14F-4D97-AF65-F5344CB8AC3E}">
        <p14:creationId xmlns:p14="http://schemas.microsoft.com/office/powerpoint/2010/main" val="313988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b="0" dirty="0"/>
          </a:p>
        </p:txBody>
      </p:sp>
      <p:sp>
        <p:nvSpPr>
          <p:cNvPr id="4" name="Slide Number Placeholder 3"/>
          <p:cNvSpPr>
            <a:spLocks noGrp="1"/>
          </p:cNvSpPr>
          <p:nvPr>
            <p:ph type="sldNum" sz="quarter" idx="10"/>
          </p:nvPr>
        </p:nvSpPr>
        <p:spPr/>
        <p:txBody>
          <a:bodyPr/>
          <a:lstStyle/>
          <a:p>
            <a:fld id="{B7CC1826-B04C-457B-872A-D4DFFEC592B0}" type="slidenum">
              <a:rPr lang="lt-LT" smtClean="0"/>
              <a:t>6</a:t>
            </a:fld>
            <a:endParaRPr lang="lt-LT" dirty="0"/>
          </a:p>
        </p:txBody>
      </p:sp>
    </p:spTree>
    <p:extLst>
      <p:ext uri="{BB962C8B-B14F-4D97-AF65-F5344CB8AC3E}">
        <p14:creationId xmlns:p14="http://schemas.microsoft.com/office/powerpoint/2010/main" val="213697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Skaidrė parodanti kaip pasiskirsto IT valdymas.  Kiekviena ministerija turi IT funkcijas kurios nėra jų pagrindinė funkcija, o tik palaikančioji. IT labai specifinė ir kompleksinė funkcija, kuri būdama vienu iš pamatinių įrankių ministerijų funkcijoms atlikti, reikalauja ir tam tikrų specifinių kompetencijų norint užtikrinti veiklos tęstinumą ir tinkamą rizikos suvaldymą. Valstybės IT valdymo biuras turi padengti tą IT valdymo kompetencijų kurių ministerijos ir įstaigos neturi dėl savo specifinių atsakomybių ir valdymo sričių</a:t>
            </a:r>
            <a:r>
              <a:rPr lang="en-GB" dirty="0"/>
              <a:t> </a:t>
            </a:r>
            <a:r>
              <a:rPr lang="lt-LT" dirty="0"/>
              <a:t>trūkumą. Biuras teikdamas metodinius nurodymus ir standartus sieks suvienodinti IT valdymo praktikas visose</a:t>
            </a:r>
            <a:r>
              <a:rPr lang="en-GB" dirty="0"/>
              <a:t> </a:t>
            </a:r>
            <a:r>
              <a:rPr lang="en-GB" dirty="0" err="1"/>
              <a:t>ministerijose</a:t>
            </a:r>
            <a:r>
              <a:rPr lang="en-GB" dirty="0"/>
              <a:t> </a:t>
            </a:r>
            <a:r>
              <a:rPr lang="en-GB" dirty="0" err="1"/>
              <a:t>ir</a:t>
            </a:r>
            <a:r>
              <a:rPr lang="en-GB" dirty="0"/>
              <a:t> </a:t>
            </a:r>
            <a:r>
              <a:rPr lang="lt-LT" dirty="0"/>
              <a:t> įstaigose, pakelti jų brandos lygį, standartizuos žodyną lengvesnei veiklos ir IT komunikacijai. </a:t>
            </a:r>
          </a:p>
          <a:p>
            <a:r>
              <a:rPr lang="lt-LT" dirty="0"/>
              <a:t>Valstybės IT centras vykdys pirmam etape IT infrastruktūros valdymo ir vystymo veiklas. Įstaigos ir ministerijos deleguodamos šias veiklas IT centrui tuo pačiu atsisako poreikio turėti ir vystyti savo vidinius išteklius, kas mažina administracinę naštą, leidžia pasiekti aukštesnės kokybės ir patikimumo rezultatus už mažesnę kainą.</a:t>
            </a:r>
          </a:p>
          <a:p>
            <a:r>
              <a:rPr lang="lt-LT" dirty="0"/>
              <a:t>Kodėl Valstybės IT valdymo biuras ir Valstybės IT centras po LRVK?</a:t>
            </a:r>
          </a:p>
          <a:p>
            <a:pPr marL="227526" indent="-227526">
              <a:buAutoNum type="arabicPeriod"/>
            </a:pPr>
            <a:r>
              <a:rPr lang="lt-LT" dirty="0"/>
              <a:t>Kadangi šiuo metu labai svarbu pasiekti rezultatą, tai svarbių įstaigų valdyme reikia eliminuoti tarpines grandis</a:t>
            </a:r>
          </a:p>
          <a:p>
            <a:pPr marL="227526" indent="-227526">
              <a:buAutoNum type="arabicPeriod"/>
            </a:pPr>
            <a:r>
              <a:rPr lang="lt-LT" dirty="0"/>
              <a:t>Buvimas po LRVK leidžia išvengti žinybiškumo, kai galimai deleguojamos ir papildomos užduotys ir funkcijos atitraukiančios nuo pagrindinio tikslo</a:t>
            </a:r>
          </a:p>
          <a:p>
            <a:pPr marL="227526" indent="-227526">
              <a:buAutoNum type="arabicPeriod"/>
            </a:pPr>
            <a:r>
              <a:rPr lang="lt-LT" dirty="0"/>
              <a:t>Buvimas po vienu pavaldumu supaprastina komunikavimą ir sutelkia visus įrankius vienoje vietoje</a:t>
            </a:r>
          </a:p>
          <a:p>
            <a:pPr marL="227526" indent="-227526">
              <a:buAutoNum type="arabicPeriod"/>
            </a:pPr>
            <a:r>
              <a:rPr lang="lt-LT" dirty="0"/>
              <a:t>Pavaldumas suteikia svorio </a:t>
            </a:r>
            <a:r>
              <a:rPr lang="en-GB" dirty="0" err="1"/>
              <a:t>ir</a:t>
            </a:r>
            <a:r>
              <a:rPr lang="en-GB" dirty="0"/>
              <a:t> </a:t>
            </a:r>
            <a:r>
              <a:rPr lang="en-GB" dirty="0" err="1"/>
              <a:t>autoriteto</a:t>
            </a:r>
            <a:endParaRPr lang="en-US" dirty="0"/>
          </a:p>
        </p:txBody>
      </p:sp>
      <p:sp>
        <p:nvSpPr>
          <p:cNvPr id="4" name="Slide Number Placeholder 3"/>
          <p:cNvSpPr>
            <a:spLocks noGrp="1"/>
          </p:cNvSpPr>
          <p:nvPr>
            <p:ph type="sldNum" sz="quarter" idx="10"/>
          </p:nvPr>
        </p:nvSpPr>
        <p:spPr/>
        <p:txBody>
          <a:bodyPr/>
          <a:lstStyle/>
          <a:p>
            <a:pPr marL="0" marR="0" lvl="0" indent="0" algn="r" defTabSz="910102" rtl="0" eaLnBrk="1" fontAlgn="auto" latinLnBrk="0" hangingPunct="1">
              <a:lnSpc>
                <a:spcPct val="100000"/>
              </a:lnSpc>
              <a:spcBef>
                <a:spcPts val="0"/>
              </a:spcBef>
              <a:spcAft>
                <a:spcPts val="0"/>
              </a:spcAft>
              <a:buClrTx/>
              <a:buSzTx/>
              <a:buFontTx/>
              <a:buNone/>
              <a:tabLst/>
              <a:defRPr/>
            </a:pPr>
            <a:fld id="{DAE2731D-1B33-5A42-A570-68227026185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010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3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Valstybės IT valdymo biuras atsakingas už vienodų IT valdymo standartų ir architektūros reikalavimų paruošimą. Jie privalomi tiek valstybės IT centrui, tiek </a:t>
            </a:r>
            <a:r>
              <a:rPr lang="lt-LT" dirty="0" err="1"/>
              <a:t>privatiem</a:t>
            </a:r>
            <a:r>
              <a:rPr lang="lt-LT" dirty="0"/>
              <a:t> paslaugų tiekėjam. Jų teikiamos paslaugos institucijoms teikiamos per bendrą paslaugų katalogą, kuris veikia vieno langelio principu.  Institucijos naudodamosi jiems teikiamais technologiniais sprendimais (IT paslaugomis), kuria ir teikia paslaugas gyventojams ir verslui.  Institucijos atsakingos už reikalavimus paslaugų kokybei ir tęstinumui, paslaugų teikėjai užtikrina paslaugų kokybinių ir kiekybinių parametrų laikymąsi ir už tai atsako tiesiogiai institucijoms privalomai ruošdamos periodines paslaugų kokybės ataskaitas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62FF9-9E8B-46D7-80C0-BCDAECF9FD7A}"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21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5BAEB671-0BC2-DB4F-86DA-D80D716A1CB4}" type="slidenum">
              <a:rPr lang="lt-LT" altLang="lt-LT"/>
              <a:pPr fontAlgn="base">
                <a:spcBef>
                  <a:spcPct val="0"/>
                </a:spcBef>
                <a:spcAft>
                  <a:spcPct val="0"/>
                </a:spcAft>
              </a:pPr>
              <a:t>11</a:t>
            </a:fld>
            <a:endParaRPr lang="lt-LT" altLang="lt-LT"/>
          </a:p>
        </p:txBody>
      </p:sp>
      <p:sp>
        <p:nvSpPr>
          <p:cNvPr id="24579" name="Rectangle 7"/>
          <p:cNvSpPr txBox="1">
            <a:spLocks noGrp="1" noChangeArrowheads="1"/>
          </p:cNvSpPr>
          <p:nvPr/>
        </p:nvSpPr>
        <p:spPr bwMode="auto">
          <a:xfrm>
            <a:off x="3846162" y="8585993"/>
            <a:ext cx="2942383" cy="45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865188">
              <a:defRPr>
                <a:solidFill>
                  <a:schemeClr val="tx1"/>
                </a:solidFill>
                <a:latin typeface="Calibri" charset="0"/>
              </a:defRPr>
            </a:lvl1pPr>
            <a:lvl2pPr marL="703263" indent="-271463" defTabSz="865188">
              <a:defRPr>
                <a:solidFill>
                  <a:schemeClr val="tx1"/>
                </a:solidFill>
                <a:latin typeface="Calibri" charset="0"/>
              </a:defRPr>
            </a:lvl2pPr>
            <a:lvl3pPr marL="1081088" indent="-215900" defTabSz="865188">
              <a:defRPr>
                <a:solidFill>
                  <a:schemeClr val="tx1"/>
                </a:solidFill>
                <a:latin typeface="Calibri" charset="0"/>
              </a:defRPr>
            </a:lvl3pPr>
            <a:lvl4pPr marL="1512888" indent="-215900" defTabSz="865188">
              <a:defRPr>
                <a:solidFill>
                  <a:schemeClr val="tx1"/>
                </a:solidFill>
                <a:latin typeface="Calibri" charset="0"/>
              </a:defRPr>
            </a:lvl4pPr>
            <a:lvl5pPr marL="1946275" indent="-215900" defTabSz="865188">
              <a:defRPr>
                <a:solidFill>
                  <a:schemeClr val="tx1"/>
                </a:solidFill>
                <a:latin typeface="Calibri" charset="0"/>
              </a:defRPr>
            </a:lvl5pPr>
            <a:lvl6pPr marL="2403475" indent="-215900" defTabSz="865188" eaLnBrk="0" fontAlgn="base" hangingPunct="0">
              <a:spcBef>
                <a:spcPct val="0"/>
              </a:spcBef>
              <a:spcAft>
                <a:spcPct val="0"/>
              </a:spcAft>
              <a:defRPr>
                <a:solidFill>
                  <a:schemeClr val="tx1"/>
                </a:solidFill>
                <a:latin typeface="Calibri" charset="0"/>
              </a:defRPr>
            </a:lvl6pPr>
            <a:lvl7pPr marL="2860675" indent="-215900" defTabSz="865188" eaLnBrk="0" fontAlgn="base" hangingPunct="0">
              <a:spcBef>
                <a:spcPct val="0"/>
              </a:spcBef>
              <a:spcAft>
                <a:spcPct val="0"/>
              </a:spcAft>
              <a:defRPr>
                <a:solidFill>
                  <a:schemeClr val="tx1"/>
                </a:solidFill>
                <a:latin typeface="Calibri" charset="0"/>
              </a:defRPr>
            </a:lvl7pPr>
            <a:lvl8pPr marL="3317875" indent="-215900" defTabSz="865188" eaLnBrk="0" fontAlgn="base" hangingPunct="0">
              <a:spcBef>
                <a:spcPct val="0"/>
              </a:spcBef>
              <a:spcAft>
                <a:spcPct val="0"/>
              </a:spcAft>
              <a:defRPr>
                <a:solidFill>
                  <a:schemeClr val="tx1"/>
                </a:solidFill>
                <a:latin typeface="Calibri" charset="0"/>
              </a:defRPr>
            </a:lvl8pPr>
            <a:lvl9pPr marL="3775075" indent="-215900" defTabSz="865188" eaLnBrk="0" fontAlgn="base" hangingPunct="0">
              <a:spcBef>
                <a:spcPct val="0"/>
              </a:spcBef>
              <a:spcAft>
                <a:spcPct val="0"/>
              </a:spcAft>
              <a:defRPr>
                <a:solidFill>
                  <a:schemeClr val="tx1"/>
                </a:solidFill>
                <a:latin typeface="Calibri" charset="0"/>
              </a:defRPr>
            </a:lvl9pPr>
          </a:lstStyle>
          <a:p>
            <a:pPr algn="r" eaLnBrk="1" hangingPunct="1"/>
            <a:fld id="{AD66097C-6960-6E46-B9AC-E128438E4FCE}" type="slidenum">
              <a:rPr lang="en-US" altLang="lt-LT" sz="1200">
                <a:latin typeface="Arial" charset="0"/>
                <a:ea typeface="Arial Unicode MS" charset="0"/>
              </a:rPr>
              <a:pPr algn="r" eaLnBrk="1" hangingPunct="1"/>
              <a:t>11</a:t>
            </a:fld>
            <a:endParaRPr lang="en-US" altLang="lt-LT" sz="1200">
              <a:latin typeface="Arial" charset="0"/>
              <a:ea typeface="Arial Unicode MS" charset="0"/>
            </a:endParaRPr>
          </a:p>
        </p:txBody>
      </p:sp>
      <p:sp>
        <p:nvSpPr>
          <p:cNvPr id="24580" name="Rectangle 2"/>
          <p:cNvSpPr>
            <a:spLocks noGrp="1" noRot="1" noChangeAspect="1" noChangeArrowheads="1" noTextEdit="1"/>
          </p:cNvSpPr>
          <p:nvPr>
            <p:ph type="sldImg"/>
          </p:nvPr>
        </p:nvSpPr>
        <p:spPr bwMode="auto">
          <a:xfrm>
            <a:off x="385763" y="679450"/>
            <a:ext cx="6024562" cy="3389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81" name="Rectangle 3"/>
          <p:cNvSpPr>
            <a:spLocks noGrp="1" noChangeArrowheads="1"/>
          </p:cNvSpPr>
          <p:nvPr>
            <p:ph type="body" idx="1"/>
          </p:nvPr>
        </p:nvSpPr>
        <p:spPr bwMode="auto">
          <a:xfrm>
            <a:off x="679012" y="4293782"/>
            <a:ext cx="5432092" cy="40662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32" tIns="45716" rIns="91432" bIns="45716" numCol="1" anchor="t" anchorCtr="0" compatLnSpc="1">
            <a:prstTxWarp prst="textNoShape">
              <a:avLst/>
            </a:prstTxWarp>
          </a:bodyPr>
          <a:lstStyle/>
          <a:p>
            <a:pPr eaLnBrk="1" hangingPunct="1">
              <a:spcBef>
                <a:spcPct val="0"/>
              </a:spcBef>
              <a:buFontTx/>
              <a:buChar char="•"/>
            </a:pPr>
            <a:endParaRPr lang="en-US" altLang="lt-LT"/>
          </a:p>
        </p:txBody>
      </p:sp>
    </p:spTree>
    <p:extLst>
      <p:ext uri="{BB962C8B-B14F-4D97-AF65-F5344CB8AC3E}">
        <p14:creationId xmlns:p14="http://schemas.microsoft.com/office/powerpoint/2010/main" val="3023063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duotone>
              <a:schemeClr val="accent1">
                <a:shade val="45000"/>
                <a:satMod val="135000"/>
              </a:schemeClr>
              <a:prstClr val="white"/>
            </a:duotone>
          </a:blip>
          <a:srcRect l="22666" t="21968" r="12379" b="34225"/>
          <a:stretch/>
        </p:blipFill>
        <p:spPr>
          <a:xfrm>
            <a:off x="0" y="-728"/>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EE8B34C1-801F-4595-978C-46799A36FD85}"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4D90-F26B-4012-9E16-793E19E7DE6C}" type="slidenum">
              <a:rPr lang="en-US" smtClean="0"/>
              <a:t>‹#›</a:t>
            </a:fld>
            <a:endParaRPr lang="en-US"/>
          </a:p>
        </p:txBody>
      </p:sp>
    </p:spTree>
    <p:extLst>
      <p:ext uri="{BB962C8B-B14F-4D97-AF65-F5344CB8AC3E}">
        <p14:creationId xmlns:p14="http://schemas.microsoft.com/office/powerpoint/2010/main" val="666364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8B34C1-801F-4595-978C-46799A36FD85}" type="datetimeFigureOut">
              <a:rPr lang="en-US" smtClean="0"/>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04D90-F26B-4012-9E16-793E19E7DE6C}" type="slidenum">
              <a:rPr lang="en-US" smtClean="0"/>
              <a:t>‹#›</a:t>
            </a:fld>
            <a:endParaRPr lang="en-US"/>
          </a:p>
        </p:txBody>
      </p:sp>
    </p:spTree>
    <p:extLst>
      <p:ext uri="{BB962C8B-B14F-4D97-AF65-F5344CB8AC3E}">
        <p14:creationId xmlns:p14="http://schemas.microsoft.com/office/powerpoint/2010/main" val="143518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34C1-801F-4595-978C-46799A36FD85}"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4D90-F26B-4012-9E16-793E19E7DE6C}" type="slidenum">
              <a:rPr lang="en-US" smtClean="0"/>
              <a:t>‹#›</a:t>
            </a:fld>
            <a:endParaRPr lang="en-US"/>
          </a:p>
        </p:txBody>
      </p:sp>
    </p:spTree>
    <p:extLst>
      <p:ext uri="{BB962C8B-B14F-4D97-AF65-F5344CB8AC3E}">
        <p14:creationId xmlns:p14="http://schemas.microsoft.com/office/powerpoint/2010/main" val="3970563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34C1-801F-4595-978C-46799A36FD85}"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4D90-F26B-4012-9E16-793E19E7DE6C}" type="slidenum">
              <a:rPr lang="en-US" smtClean="0"/>
              <a:t>‹#›</a:t>
            </a:fld>
            <a:endParaRPr lang="en-US"/>
          </a:p>
        </p:txBody>
      </p:sp>
    </p:spTree>
    <p:extLst>
      <p:ext uri="{BB962C8B-B14F-4D97-AF65-F5344CB8AC3E}">
        <p14:creationId xmlns:p14="http://schemas.microsoft.com/office/powerpoint/2010/main" val="4237970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914400" y="933451"/>
            <a:ext cx="10363200" cy="406400"/>
          </a:xfrm>
        </p:spPr>
        <p:txBody>
          <a:bodyPr>
            <a:normAutofit/>
          </a:bodyPr>
          <a:lstStyle>
            <a:lvl1pPr marL="0" indent="0" algn="ctr">
              <a:lnSpc>
                <a:spcPct val="86000"/>
              </a:lnSpc>
              <a:spcBef>
                <a:spcPts val="0"/>
              </a:spcBef>
              <a:buNone/>
              <a:defRPr sz="2400" baseline="0"/>
            </a:lvl1pPr>
          </a:lstStyle>
          <a:p>
            <a:pPr lvl="0"/>
            <a:r>
              <a:rPr lang="en-US" dirty="0"/>
              <a:t>Click here to edit subtitle</a:t>
            </a:r>
          </a:p>
        </p:txBody>
      </p:sp>
    </p:spTree>
    <p:extLst>
      <p:ext uri="{BB962C8B-B14F-4D97-AF65-F5344CB8AC3E}">
        <p14:creationId xmlns:p14="http://schemas.microsoft.com/office/powerpoint/2010/main" val="410805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28DD9E-E028-164B-9804-0B533C6406D8}"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2C1D8-B0E2-3945-BFAA-4C456981EA20}" type="slidenum">
              <a:rPr lang="en-US" smtClean="0"/>
              <a:t>‹#›</a:t>
            </a:fld>
            <a:endParaRPr lang="en-US"/>
          </a:p>
        </p:txBody>
      </p:sp>
    </p:spTree>
    <p:extLst>
      <p:ext uri="{BB962C8B-B14F-4D97-AF65-F5344CB8AC3E}">
        <p14:creationId xmlns:p14="http://schemas.microsoft.com/office/powerpoint/2010/main" val="807949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28DD9E-E028-164B-9804-0B533C6406D8}"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2C1D8-B0E2-3945-BFAA-4C456981EA20}" type="slidenum">
              <a:rPr lang="en-US" smtClean="0"/>
              <a:t>‹#›</a:t>
            </a:fld>
            <a:endParaRPr lang="en-US"/>
          </a:p>
        </p:txBody>
      </p:sp>
    </p:spTree>
    <p:extLst>
      <p:ext uri="{BB962C8B-B14F-4D97-AF65-F5344CB8AC3E}">
        <p14:creationId xmlns:p14="http://schemas.microsoft.com/office/powerpoint/2010/main" val="2286211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8DD9E-E028-164B-9804-0B533C6406D8}"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2C1D8-B0E2-3945-BFAA-4C456981EA20}" type="slidenum">
              <a:rPr lang="en-US" smtClean="0"/>
              <a:t>‹#›</a:t>
            </a:fld>
            <a:endParaRPr lang="en-US"/>
          </a:p>
        </p:txBody>
      </p:sp>
    </p:spTree>
    <p:extLst>
      <p:ext uri="{BB962C8B-B14F-4D97-AF65-F5344CB8AC3E}">
        <p14:creationId xmlns:p14="http://schemas.microsoft.com/office/powerpoint/2010/main" val="3505963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28DD9E-E028-164B-9804-0B533C6406D8}" type="datetimeFigureOut">
              <a:rPr lang="en-US" smtClean="0"/>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2C1D8-B0E2-3945-BFAA-4C456981EA20}" type="slidenum">
              <a:rPr lang="en-US" smtClean="0"/>
              <a:t>‹#›</a:t>
            </a:fld>
            <a:endParaRPr lang="en-US"/>
          </a:p>
        </p:txBody>
      </p:sp>
    </p:spTree>
    <p:extLst>
      <p:ext uri="{BB962C8B-B14F-4D97-AF65-F5344CB8AC3E}">
        <p14:creationId xmlns:p14="http://schemas.microsoft.com/office/powerpoint/2010/main" val="1382110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28DD9E-E028-164B-9804-0B533C6406D8}" type="datetimeFigureOut">
              <a:rPr lang="en-US" smtClean="0"/>
              <a:t>11/24/2017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B2C1D8-B0E2-3945-BFAA-4C456981EA20}" type="slidenum">
              <a:rPr lang="en-US" smtClean="0"/>
              <a:t>‹#›</a:t>
            </a:fld>
            <a:endParaRPr lang="en-US"/>
          </a:p>
        </p:txBody>
      </p:sp>
    </p:spTree>
    <p:extLst>
      <p:ext uri="{BB962C8B-B14F-4D97-AF65-F5344CB8AC3E}">
        <p14:creationId xmlns:p14="http://schemas.microsoft.com/office/powerpoint/2010/main" val="1905588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28DD9E-E028-164B-9804-0B533C6406D8}" type="datetimeFigureOut">
              <a:rPr lang="en-US" smtClean="0"/>
              <a:t>11/24/2017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B2C1D8-B0E2-3945-BFAA-4C456981EA20}" type="slidenum">
              <a:rPr lang="en-US" smtClean="0"/>
              <a:t>‹#›</a:t>
            </a:fld>
            <a:endParaRPr lang="en-US"/>
          </a:p>
        </p:txBody>
      </p:sp>
    </p:spTree>
    <p:extLst>
      <p:ext uri="{BB962C8B-B14F-4D97-AF65-F5344CB8AC3E}">
        <p14:creationId xmlns:p14="http://schemas.microsoft.com/office/powerpoint/2010/main" val="394702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duotone>
              <a:schemeClr val="accent3">
                <a:shade val="45000"/>
                <a:satMod val="135000"/>
              </a:schemeClr>
              <a:prstClr val="white"/>
            </a:duotone>
          </a:blip>
          <a:srcRect l="22666" t="21968" r="12379" b="34225"/>
          <a:stretch/>
        </p:blipFill>
        <p:spPr>
          <a:xfrm>
            <a:off x="0" y="-728"/>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34C1-801F-4595-978C-46799A36FD85}"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4D90-F26B-4012-9E16-793E19E7DE6C}" type="slidenum">
              <a:rPr lang="en-US" smtClean="0"/>
              <a:t>‹#›</a:t>
            </a:fld>
            <a:endParaRPr lang="en-US"/>
          </a:p>
        </p:txBody>
      </p:sp>
    </p:spTree>
    <p:extLst>
      <p:ext uri="{BB962C8B-B14F-4D97-AF65-F5344CB8AC3E}">
        <p14:creationId xmlns:p14="http://schemas.microsoft.com/office/powerpoint/2010/main" val="4000503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8DD9E-E028-164B-9804-0B533C6406D8}" type="datetimeFigureOut">
              <a:rPr lang="en-US" smtClean="0"/>
              <a:t>11/24/2017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B2C1D8-B0E2-3945-BFAA-4C456981EA20}" type="slidenum">
              <a:rPr lang="en-US" smtClean="0"/>
              <a:t>‹#›</a:t>
            </a:fld>
            <a:endParaRPr lang="en-US"/>
          </a:p>
        </p:txBody>
      </p:sp>
    </p:spTree>
    <p:extLst>
      <p:ext uri="{BB962C8B-B14F-4D97-AF65-F5344CB8AC3E}">
        <p14:creationId xmlns:p14="http://schemas.microsoft.com/office/powerpoint/2010/main" val="842852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8DD9E-E028-164B-9804-0B533C6406D8}" type="datetimeFigureOut">
              <a:rPr lang="en-US" smtClean="0"/>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2C1D8-B0E2-3945-BFAA-4C456981EA20}" type="slidenum">
              <a:rPr lang="en-US" smtClean="0"/>
              <a:t>‹#›</a:t>
            </a:fld>
            <a:endParaRPr lang="en-US"/>
          </a:p>
        </p:txBody>
      </p:sp>
    </p:spTree>
    <p:extLst>
      <p:ext uri="{BB962C8B-B14F-4D97-AF65-F5344CB8AC3E}">
        <p14:creationId xmlns:p14="http://schemas.microsoft.com/office/powerpoint/2010/main" val="1103199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8DD9E-E028-164B-9804-0B533C6406D8}" type="datetimeFigureOut">
              <a:rPr lang="en-US" smtClean="0"/>
              <a:t>11/24/2017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2C1D8-B0E2-3945-BFAA-4C456981EA20}" type="slidenum">
              <a:rPr lang="en-US" smtClean="0"/>
              <a:t>‹#›</a:t>
            </a:fld>
            <a:endParaRPr lang="en-US"/>
          </a:p>
        </p:txBody>
      </p:sp>
    </p:spTree>
    <p:extLst>
      <p:ext uri="{BB962C8B-B14F-4D97-AF65-F5344CB8AC3E}">
        <p14:creationId xmlns:p14="http://schemas.microsoft.com/office/powerpoint/2010/main" val="4168234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28DD9E-E028-164B-9804-0B533C6406D8}"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2C1D8-B0E2-3945-BFAA-4C456981EA20}" type="slidenum">
              <a:rPr lang="en-US" smtClean="0"/>
              <a:t>‹#›</a:t>
            </a:fld>
            <a:endParaRPr lang="en-US"/>
          </a:p>
        </p:txBody>
      </p:sp>
    </p:spTree>
    <p:extLst>
      <p:ext uri="{BB962C8B-B14F-4D97-AF65-F5344CB8AC3E}">
        <p14:creationId xmlns:p14="http://schemas.microsoft.com/office/powerpoint/2010/main" val="3938067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28DD9E-E028-164B-9804-0B533C6406D8}" type="datetimeFigureOut">
              <a:rPr lang="en-US" smtClean="0"/>
              <a:t>11/24/2017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2C1D8-B0E2-3945-BFAA-4C456981EA20}" type="slidenum">
              <a:rPr lang="en-US" smtClean="0"/>
              <a:t>‹#›</a:t>
            </a:fld>
            <a:endParaRPr lang="en-US"/>
          </a:p>
        </p:txBody>
      </p:sp>
    </p:spTree>
    <p:extLst>
      <p:ext uri="{BB962C8B-B14F-4D97-AF65-F5344CB8AC3E}">
        <p14:creationId xmlns:p14="http://schemas.microsoft.com/office/powerpoint/2010/main" val="352613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22666" t="21968" r="12379" b="34225"/>
          <a:stretch/>
        </p:blipFill>
        <p:spPr>
          <a:xfrm>
            <a:off x="0" y="-728"/>
            <a:ext cx="12192000" cy="6858000"/>
          </a:xfrm>
          <a:prstGeom prst="rect">
            <a:avLst/>
          </a:prstGeom>
        </p:spPr>
      </p:pic>
      <p:sp>
        <p:nvSpPr>
          <p:cNvPr id="4" name="Date Placeholder 3"/>
          <p:cNvSpPr>
            <a:spLocks noGrp="1"/>
          </p:cNvSpPr>
          <p:nvPr>
            <p:ph type="dt" sz="half" idx="10"/>
          </p:nvPr>
        </p:nvSpPr>
        <p:spPr/>
        <p:txBody>
          <a:bodyPr/>
          <a:lstStyle/>
          <a:p>
            <a:fld id="{EE8B34C1-801F-4595-978C-46799A36FD85}"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4D90-F26B-4012-9E16-793E19E7DE6C}" type="slidenum">
              <a:rPr lang="en-US" smtClean="0"/>
              <a:t>‹#›</a:t>
            </a:fld>
            <a:endParaRPr lang="en-US"/>
          </a:p>
        </p:txBody>
      </p:sp>
    </p:spTree>
    <p:extLst>
      <p:ext uri="{BB962C8B-B14F-4D97-AF65-F5344CB8AC3E}">
        <p14:creationId xmlns:p14="http://schemas.microsoft.com/office/powerpoint/2010/main" val="274310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duotone>
              <a:schemeClr val="accent3">
                <a:shade val="45000"/>
                <a:satMod val="135000"/>
              </a:schemeClr>
              <a:prstClr val="white"/>
            </a:duotone>
          </a:blip>
          <a:srcRect l="22666" t="21968" r="12379" b="34225"/>
          <a:stretch/>
        </p:blipFill>
        <p:spPr>
          <a:xfrm>
            <a:off x="0" y="-728"/>
            <a:ext cx="12192000" cy="685800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8B34C1-801F-4595-978C-46799A36FD85}"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04D90-F26B-4012-9E16-793E19E7DE6C}" type="slidenum">
              <a:rPr lang="en-US" smtClean="0"/>
              <a:t>‹#›</a:t>
            </a:fld>
            <a:endParaRPr lang="en-US"/>
          </a:p>
        </p:txBody>
      </p:sp>
    </p:spTree>
    <p:extLst>
      <p:ext uri="{BB962C8B-B14F-4D97-AF65-F5344CB8AC3E}">
        <p14:creationId xmlns:p14="http://schemas.microsoft.com/office/powerpoint/2010/main" val="54656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duotone>
              <a:schemeClr val="accent3">
                <a:shade val="45000"/>
                <a:satMod val="135000"/>
              </a:schemeClr>
              <a:prstClr val="white"/>
            </a:duotone>
          </a:blip>
          <a:srcRect l="22666" t="21968" r="12379" b="34225"/>
          <a:stretch/>
        </p:blipFill>
        <p:spPr>
          <a:xfrm>
            <a:off x="0" y="-728"/>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8B34C1-801F-4595-978C-46799A36FD85}" type="datetimeFigureOut">
              <a:rPr lang="en-US" smtClean="0"/>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04D90-F26B-4012-9E16-793E19E7DE6C}" type="slidenum">
              <a:rPr lang="en-US" smtClean="0"/>
              <a:t>‹#›</a:t>
            </a:fld>
            <a:endParaRPr lang="en-US"/>
          </a:p>
        </p:txBody>
      </p:sp>
    </p:spTree>
    <p:extLst>
      <p:ext uri="{BB962C8B-B14F-4D97-AF65-F5344CB8AC3E}">
        <p14:creationId xmlns:p14="http://schemas.microsoft.com/office/powerpoint/2010/main" val="3970292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duotone>
              <a:schemeClr val="accent3">
                <a:shade val="45000"/>
                <a:satMod val="135000"/>
              </a:schemeClr>
              <a:prstClr val="white"/>
            </a:duotone>
          </a:blip>
          <a:srcRect l="22666" t="21968" r="12379" b="34225"/>
          <a:stretch/>
        </p:blipFill>
        <p:spPr>
          <a:xfrm>
            <a:off x="0" y="-728"/>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8B34C1-801F-4595-978C-46799A36FD85}" type="datetimeFigureOut">
              <a:rPr lang="en-US" smtClean="0"/>
              <a:t>11/23/2017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04D90-F26B-4012-9E16-793E19E7DE6C}" type="slidenum">
              <a:rPr lang="en-US" smtClean="0"/>
              <a:t>‹#›</a:t>
            </a:fld>
            <a:endParaRPr lang="en-US"/>
          </a:p>
        </p:txBody>
      </p:sp>
    </p:spTree>
    <p:extLst>
      <p:ext uri="{BB962C8B-B14F-4D97-AF65-F5344CB8AC3E}">
        <p14:creationId xmlns:p14="http://schemas.microsoft.com/office/powerpoint/2010/main" val="91276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duotone>
              <a:schemeClr val="accent3">
                <a:shade val="45000"/>
                <a:satMod val="135000"/>
              </a:schemeClr>
              <a:prstClr val="white"/>
            </a:duotone>
          </a:blip>
          <a:srcRect l="22666" t="21968" r="12379" b="34225"/>
          <a:stretch/>
        </p:blipFill>
        <p:spPr>
          <a:xfrm>
            <a:off x="0" y="-728"/>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8B34C1-801F-4595-978C-46799A36FD85}" type="datetimeFigureOut">
              <a:rPr lang="en-US" smtClean="0"/>
              <a:t>11/23/2017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04D90-F26B-4012-9E16-793E19E7DE6C}" type="slidenum">
              <a:rPr lang="en-US" smtClean="0"/>
              <a:t>‹#›</a:t>
            </a:fld>
            <a:endParaRPr lang="en-US"/>
          </a:p>
        </p:txBody>
      </p:sp>
    </p:spTree>
    <p:extLst>
      <p:ext uri="{BB962C8B-B14F-4D97-AF65-F5344CB8AC3E}">
        <p14:creationId xmlns:p14="http://schemas.microsoft.com/office/powerpoint/2010/main" val="2926787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duotone>
              <a:schemeClr val="accent3">
                <a:shade val="45000"/>
                <a:satMod val="135000"/>
              </a:schemeClr>
              <a:prstClr val="white"/>
            </a:duotone>
          </a:blip>
          <a:srcRect l="22666" t="21968" r="12379" b="34225"/>
          <a:stretch/>
        </p:blipFill>
        <p:spPr>
          <a:xfrm>
            <a:off x="0" y="-728"/>
            <a:ext cx="12192000" cy="6858000"/>
          </a:xfrm>
          <a:prstGeom prst="rect">
            <a:avLst/>
          </a:prstGeom>
        </p:spPr>
      </p:pic>
      <p:sp>
        <p:nvSpPr>
          <p:cNvPr id="2" name="Date Placeholder 1"/>
          <p:cNvSpPr>
            <a:spLocks noGrp="1"/>
          </p:cNvSpPr>
          <p:nvPr>
            <p:ph type="dt" sz="half" idx="10"/>
          </p:nvPr>
        </p:nvSpPr>
        <p:spPr/>
        <p:txBody>
          <a:bodyPr/>
          <a:lstStyle/>
          <a:p>
            <a:fld id="{EE8B34C1-801F-4595-978C-46799A36FD85}" type="datetimeFigureOut">
              <a:rPr lang="en-US" smtClean="0"/>
              <a:t>11/23/2017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004D90-F26B-4012-9E16-793E19E7DE6C}" type="slidenum">
              <a:rPr lang="en-US" smtClean="0"/>
              <a:t>‹#›</a:t>
            </a:fld>
            <a:endParaRPr lang="en-US"/>
          </a:p>
        </p:txBody>
      </p:sp>
    </p:spTree>
    <p:extLst>
      <p:ext uri="{BB962C8B-B14F-4D97-AF65-F5344CB8AC3E}">
        <p14:creationId xmlns:p14="http://schemas.microsoft.com/office/powerpoint/2010/main" val="4111212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8B34C1-801F-4595-978C-46799A36FD85}" type="datetimeFigureOut">
              <a:rPr lang="en-US" smtClean="0"/>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04D90-F26B-4012-9E16-793E19E7DE6C}" type="slidenum">
              <a:rPr lang="en-US" smtClean="0"/>
              <a:t>‹#›</a:t>
            </a:fld>
            <a:endParaRPr lang="en-US"/>
          </a:p>
        </p:txBody>
      </p:sp>
    </p:spTree>
    <p:extLst>
      <p:ext uri="{BB962C8B-B14F-4D97-AF65-F5344CB8AC3E}">
        <p14:creationId xmlns:p14="http://schemas.microsoft.com/office/powerpoint/2010/main" val="421049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5">
            <a:duotone>
              <a:schemeClr val="accent3">
                <a:shade val="45000"/>
                <a:satMod val="135000"/>
              </a:schemeClr>
              <a:prstClr val="white"/>
            </a:duotone>
          </a:blip>
          <a:srcRect l="22666" t="21968" r="12379" b="34225"/>
          <a:stretch/>
        </p:blipFill>
        <p:spPr>
          <a:xfrm>
            <a:off x="0" y="-728"/>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B34C1-801F-4595-978C-46799A36FD85}" type="datetimeFigureOut">
              <a:rPr lang="en-US" smtClean="0"/>
              <a:t>11/23/2017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04D90-F26B-4012-9E16-793E19E7DE6C}" type="slidenum">
              <a:rPr lang="en-US" smtClean="0"/>
              <a:t>‹#›</a:t>
            </a:fld>
            <a:endParaRPr lang="en-US" dirty="0"/>
          </a:p>
        </p:txBody>
      </p:sp>
    </p:spTree>
    <p:extLst>
      <p:ext uri="{BB962C8B-B14F-4D97-AF65-F5344CB8AC3E}">
        <p14:creationId xmlns:p14="http://schemas.microsoft.com/office/powerpoint/2010/main" val="143731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8DD9E-E028-164B-9804-0B533C6406D8}" type="datetimeFigureOut">
              <a:rPr lang="en-US" smtClean="0"/>
              <a:t>11/24/2017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2C1D8-B0E2-3945-BFAA-4C456981EA20}" type="slidenum">
              <a:rPr lang="en-US" smtClean="0"/>
              <a:t>‹#›</a:t>
            </a:fld>
            <a:endParaRPr lang="en-US"/>
          </a:p>
        </p:txBody>
      </p:sp>
    </p:spTree>
    <p:extLst>
      <p:ext uri="{BB962C8B-B14F-4D97-AF65-F5344CB8AC3E}">
        <p14:creationId xmlns:p14="http://schemas.microsoft.com/office/powerpoint/2010/main" val="18613860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customXml" Target="../ink/ink3.xml"/><Relationship Id="rId3" Type="http://schemas.openxmlformats.org/officeDocument/2006/relationships/customXml" Target="../ink/ink1.xml"/><Relationship Id="rId12"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customXml" Target="../ink/ink2.xml"/><Relationship Id="rId4" Type="http://schemas.openxmlformats.org/officeDocument/2006/relationships/image" Target="NULL"/><Relationship Id="rId14" Type="http://schemas.openxmlformats.org/officeDocument/2006/relationships/image" Target="NUL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5198" y="1603314"/>
            <a:ext cx="9144000" cy="2387600"/>
          </a:xfrm>
        </p:spPr>
        <p:txBody>
          <a:bodyPr>
            <a:normAutofit/>
          </a:bodyPr>
          <a:lstStyle/>
          <a:p>
            <a:r>
              <a:rPr lang="lt-LT" sz="5000" b="1" dirty="0">
                <a:solidFill>
                  <a:schemeClr val="tx2"/>
                </a:solidFill>
              </a:rPr>
              <a:t>VALSTYBĖS INFORMACINIŲ IŠTEKLIŲ KONSOLIDAVIMAS</a:t>
            </a:r>
            <a:endParaRPr lang="en-US" sz="5000" b="1" dirty="0">
              <a:solidFill>
                <a:schemeClr val="tx2"/>
              </a:solidFill>
            </a:endParaRPr>
          </a:p>
        </p:txBody>
      </p:sp>
      <p:sp>
        <p:nvSpPr>
          <p:cNvPr id="5" name="Subtitle 4"/>
          <p:cNvSpPr>
            <a:spLocks noGrp="1"/>
          </p:cNvSpPr>
          <p:nvPr>
            <p:ph type="subTitle" idx="1"/>
          </p:nvPr>
        </p:nvSpPr>
        <p:spPr>
          <a:xfrm>
            <a:off x="5302332" y="5807034"/>
            <a:ext cx="1749631" cy="786740"/>
          </a:xfrm>
        </p:spPr>
        <p:txBody>
          <a:bodyPr>
            <a:normAutofit fontScale="92500" lnSpcReduction="10000"/>
          </a:bodyPr>
          <a:lstStyle/>
          <a:p>
            <a:r>
              <a:rPr lang="lt-LT" dirty="0"/>
              <a:t>Vilnius</a:t>
            </a:r>
          </a:p>
          <a:p>
            <a:r>
              <a:rPr lang="lt-LT" b="1" dirty="0"/>
              <a:t>2017</a:t>
            </a:r>
            <a:endParaRPr lang="en-US" b="1" dirty="0"/>
          </a:p>
        </p:txBody>
      </p:sp>
      <p:sp>
        <p:nvSpPr>
          <p:cNvPr id="6" name="Rectangle 5"/>
          <p:cNvSpPr/>
          <p:nvPr/>
        </p:nvSpPr>
        <p:spPr>
          <a:xfrm>
            <a:off x="2257425" y="-1"/>
            <a:ext cx="7639049" cy="4102925"/>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4579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0005"/>
            <a:ext cx="1561605" cy="93221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1910207" y="31805"/>
            <a:ext cx="38615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2800" b="1" dirty="0">
                <a:solidFill>
                  <a:schemeClr val="tx2"/>
                </a:solidFill>
              </a:rPr>
              <a:t>VALSTYBĖS IT VALDYMO (CIO) BIURO NAUDA</a:t>
            </a:r>
            <a:endParaRPr lang="en-US" sz="2600" b="1" dirty="0">
              <a:solidFill>
                <a:schemeClr val="tx2"/>
              </a:solidFill>
            </a:endParaRPr>
          </a:p>
        </p:txBody>
      </p:sp>
      <p:sp>
        <p:nvSpPr>
          <p:cNvPr id="4" name="Rectangle 3"/>
          <p:cNvSpPr/>
          <p:nvPr/>
        </p:nvSpPr>
        <p:spPr>
          <a:xfrm>
            <a:off x="-1" y="190005"/>
            <a:ext cx="5771801" cy="932213"/>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Content Placeholder 2"/>
          <p:cNvSpPr txBox="1">
            <a:spLocks/>
          </p:cNvSpPr>
          <p:nvPr/>
        </p:nvSpPr>
        <p:spPr>
          <a:xfrm>
            <a:off x="1217808" y="1677493"/>
            <a:ext cx="10050267" cy="43613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273B51"/>
              </a:buClr>
            </a:pPr>
            <a:r>
              <a:rPr lang="lt-LT" sz="2400" dirty="0">
                <a:solidFill>
                  <a:schemeClr val="tx2"/>
                </a:solidFill>
                <a:latin typeface="+mj-lt"/>
              </a:rPr>
              <a:t>Aiški lyderystė valstybės IT valdyme</a:t>
            </a:r>
          </a:p>
          <a:p>
            <a:pPr>
              <a:buClr>
                <a:srgbClr val="273B51"/>
              </a:buClr>
            </a:pPr>
            <a:r>
              <a:rPr lang="lt-LT" sz="2400" dirty="0">
                <a:solidFill>
                  <a:schemeClr val="tx2"/>
                </a:solidFill>
                <a:latin typeface="+mj-lt"/>
              </a:rPr>
              <a:t>Užtikrinamas horizontalus politikos įgyvendinimas</a:t>
            </a:r>
          </a:p>
          <a:p>
            <a:pPr>
              <a:buClr>
                <a:srgbClr val="273B51"/>
              </a:buClr>
            </a:pPr>
            <a:r>
              <a:rPr lang="lt-LT" sz="2400" dirty="0">
                <a:solidFill>
                  <a:schemeClr val="tx2"/>
                </a:solidFill>
                <a:latin typeface="+mj-lt"/>
              </a:rPr>
              <a:t>Vykdoma valstybės investicijų į IT kontrolė ir užtikrinama investicijų grąža</a:t>
            </a:r>
          </a:p>
          <a:p>
            <a:pPr>
              <a:buClr>
                <a:srgbClr val="273B51"/>
              </a:buClr>
            </a:pPr>
            <a:r>
              <a:rPr lang="lt-LT" sz="2400" dirty="0">
                <a:solidFill>
                  <a:schemeClr val="tx2"/>
                </a:solidFill>
                <a:latin typeface="+mj-lt"/>
              </a:rPr>
              <a:t>Sparčiau įgyvendinami pokyčiai </a:t>
            </a:r>
          </a:p>
          <a:p>
            <a:pPr>
              <a:buClr>
                <a:srgbClr val="273B51"/>
              </a:buClr>
            </a:pPr>
            <a:r>
              <a:rPr lang="lt-LT" sz="2400" dirty="0">
                <a:solidFill>
                  <a:schemeClr val="tx2"/>
                </a:solidFill>
                <a:latin typeface="+mj-lt"/>
              </a:rPr>
              <a:t>Užtikrinamas valstybės informacinių sistemų integralumas</a:t>
            </a:r>
          </a:p>
          <a:p>
            <a:pPr>
              <a:buClr>
                <a:srgbClr val="273B51"/>
              </a:buClr>
            </a:pPr>
            <a:r>
              <a:rPr lang="lt-LT" sz="2400" dirty="0">
                <a:solidFill>
                  <a:schemeClr val="tx2"/>
                </a:solidFill>
                <a:latin typeface="+mj-lt"/>
              </a:rPr>
              <a:t>Kuriamos visuomenės poreikius tenkinančios el. paslaugos </a:t>
            </a:r>
          </a:p>
          <a:p>
            <a:pPr>
              <a:buClr>
                <a:srgbClr val="273B51"/>
              </a:buClr>
            </a:pPr>
            <a:r>
              <a:rPr lang="lt-LT" sz="2400" dirty="0">
                <a:solidFill>
                  <a:schemeClr val="tx2"/>
                </a:solidFill>
                <a:latin typeface="+mj-lt"/>
              </a:rPr>
              <a:t>Į viešąjį sektorių pritraukiami ir išlaikomi aukštos kompetencijos IT specialistai  </a:t>
            </a:r>
          </a:p>
        </p:txBody>
      </p:sp>
      <p:pic>
        <p:nvPicPr>
          <p:cNvPr id="17" name="Picture 16"/>
          <p:cNvPicPr>
            <a:picLocks noChangeAspect="1"/>
          </p:cNvPicPr>
          <p:nvPr/>
        </p:nvPicPr>
        <p:blipFill>
          <a:blip r:embed="rId2">
            <a:lum bright="100000" contrast="-100000"/>
          </a:blip>
          <a:stretch>
            <a:fillRect/>
          </a:stretch>
        </p:blipFill>
        <p:spPr>
          <a:xfrm>
            <a:off x="343796" y="322367"/>
            <a:ext cx="874012" cy="716454"/>
          </a:xfrm>
          <a:prstGeom prst="rect">
            <a:avLst/>
          </a:prstGeom>
        </p:spPr>
      </p:pic>
    </p:spTree>
    <p:extLst>
      <p:ext uri="{BB962C8B-B14F-4D97-AF65-F5344CB8AC3E}">
        <p14:creationId xmlns:p14="http://schemas.microsoft.com/office/powerpoint/2010/main" val="237384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838200" y="5017995"/>
            <a:ext cx="1476375" cy="928688"/>
          </a:xfrm>
          <a:prstGeom prst="rightArrow">
            <a:avLst>
              <a:gd name="adj1" fmla="val 50000"/>
              <a:gd name="adj2" fmla="val 39744"/>
            </a:avLst>
          </a:prstGeom>
          <a:solidFill>
            <a:schemeClr val="accent5">
              <a:lumMod val="75000"/>
            </a:schemeClr>
          </a:solidFill>
          <a:ln>
            <a:noFill/>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lnSpc>
                <a:spcPct val="90000"/>
              </a:lnSpc>
              <a:spcBef>
                <a:spcPts val="0"/>
              </a:spcBef>
              <a:spcAft>
                <a:spcPts val="0"/>
              </a:spcAft>
              <a:defRPr/>
            </a:pPr>
            <a:endParaRPr lang="lt-LT" sz="1200" dirty="0">
              <a:solidFill>
                <a:schemeClr val="bg1"/>
              </a:solidFill>
              <a:latin typeface="Century Gothic" panose="020B0502020202020204" pitchFamily="34" charset="0"/>
              <a:ea typeface="Calibri" charset="0"/>
              <a:cs typeface="Calibri" charset="0"/>
            </a:endParaRPr>
          </a:p>
        </p:txBody>
      </p:sp>
      <p:sp>
        <p:nvSpPr>
          <p:cNvPr id="23556" name="Line 4"/>
          <p:cNvSpPr>
            <a:spLocks noChangeShapeType="1"/>
          </p:cNvSpPr>
          <p:nvPr/>
        </p:nvSpPr>
        <p:spPr bwMode="auto">
          <a:xfrm>
            <a:off x="3648498" y="2524145"/>
            <a:ext cx="746267" cy="2722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lt-LT" dirty="0">
              <a:latin typeface="Century Gothic" panose="020B0502020202020204" pitchFamily="34" charset="0"/>
              <a:ea typeface="Calibri" charset="0"/>
              <a:cs typeface="Calibri" charset="0"/>
            </a:endParaRPr>
          </a:p>
        </p:txBody>
      </p:sp>
      <p:sp>
        <p:nvSpPr>
          <p:cNvPr id="23557" name="Line 5"/>
          <p:cNvSpPr>
            <a:spLocks noChangeShapeType="1"/>
          </p:cNvSpPr>
          <p:nvPr/>
        </p:nvSpPr>
        <p:spPr bwMode="auto">
          <a:xfrm>
            <a:off x="6461685" y="3043789"/>
            <a:ext cx="834233" cy="151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lt-LT" dirty="0">
              <a:latin typeface="Century Gothic" panose="020B0502020202020204" pitchFamily="34" charset="0"/>
              <a:ea typeface="Calibri" charset="0"/>
              <a:cs typeface="Calibri" charset="0"/>
            </a:endParaRPr>
          </a:p>
        </p:txBody>
      </p:sp>
      <p:sp>
        <p:nvSpPr>
          <p:cNvPr id="23558" name="Line 6"/>
          <p:cNvSpPr>
            <a:spLocks noChangeShapeType="1"/>
          </p:cNvSpPr>
          <p:nvPr/>
        </p:nvSpPr>
        <p:spPr bwMode="auto">
          <a:xfrm>
            <a:off x="7922980" y="3195085"/>
            <a:ext cx="841374" cy="1275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lt-LT" dirty="0">
              <a:latin typeface="Century Gothic" panose="020B0502020202020204" pitchFamily="34" charset="0"/>
              <a:ea typeface="Calibri" charset="0"/>
              <a:cs typeface="Calibri" charset="0"/>
            </a:endParaRPr>
          </a:p>
        </p:txBody>
      </p:sp>
      <p:sp>
        <p:nvSpPr>
          <p:cNvPr id="12294" name="Text Box 7"/>
          <p:cNvSpPr txBox="1">
            <a:spLocks noChangeArrowheads="1"/>
          </p:cNvSpPr>
          <p:nvPr/>
        </p:nvSpPr>
        <p:spPr bwMode="auto">
          <a:xfrm>
            <a:off x="1434811" y="4181550"/>
            <a:ext cx="957263"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300"/>
              </a:spcAft>
              <a:buClr>
                <a:schemeClr val="accent2"/>
              </a:buClr>
              <a:defRPr/>
            </a:pPr>
            <a:r>
              <a:rPr lang="lt-LT" sz="1200" b="1" dirty="0">
                <a:solidFill>
                  <a:schemeClr val="tx2"/>
                </a:solidFill>
                <a:latin typeface="+mj-lt"/>
                <a:ea typeface="Calibri" charset="0"/>
                <a:cs typeface="Calibri" charset="0"/>
              </a:rPr>
              <a:t>Tradicinis modelis</a:t>
            </a:r>
          </a:p>
        </p:txBody>
      </p:sp>
      <p:sp>
        <p:nvSpPr>
          <p:cNvPr id="12295" name="Text Box 8"/>
          <p:cNvSpPr txBox="1">
            <a:spLocks noChangeArrowheads="1"/>
          </p:cNvSpPr>
          <p:nvPr/>
        </p:nvSpPr>
        <p:spPr bwMode="auto">
          <a:xfrm>
            <a:off x="8622896" y="4213225"/>
            <a:ext cx="935384" cy="42627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80000"/>
              </a:lnSpc>
              <a:spcBef>
                <a:spcPts val="0"/>
              </a:spcBef>
              <a:spcAft>
                <a:spcPts val="300"/>
              </a:spcAft>
              <a:buClr>
                <a:schemeClr val="accent2"/>
              </a:buClr>
              <a:defRPr/>
            </a:pPr>
            <a:r>
              <a:rPr lang="lt-LT" sz="1200" dirty="0">
                <a:solidFill>
                  <a:schemeClr val="tx2"/>
                </a:solidFill>
                <a:latin typeface="+mj-lt"/>
                <a:ea typeface="Calibri" charset="0"/>
                <a:cs typeface="Calibri" charset="0"/>
              </a:rPr>
              <a:t>Prevencinės</a:t>
            </a:r>
          </a:p>
          <a:p>
            <a:pPr algn="ctr" eaLnBrk="1" fontAlgn="auto" hangingPunct="1">
              <a:lnSpc>
                <a:spcPct val="80000"/>
              </a:lnSpc>
              <a:spcBef>
                <a:spcPts val="0"/>
              </a:spcBef>
              <a:spcAft>
                <a:spcPts val="300"/>
              </a:spcAft>
              <a:buClr>
                <a:schemeClr val="accent2"/>
              </a:buClr>
              <a:defRPr/>
            </a:pPr>
            <a:r>
              <a:rPr lang="lt-LT" sz="1200" dirty="0">
                <a:solidFill>
                  <a:schemeClr val="tx2"/>
                </a:solidFill>
                <a:latin typeface="+mj-lt"/>
                <a:ea typeface="Calibri" charset="0"/>
                <a:cs typeface="Calibri" charset="0"/>
              </a:rPr>
              <a:t>priemonės</a:t>
            </a:r>
          </a:p>
        </p:txBody>
      </p:sp>
      <p:sp>
        <p:nvSpPr>
          <p:cNvPr id="12296" name="Text Box 9"/>
          <p:cNvSpPr txBox="1">
            <a:spLocks noChangeArrowheads="1"/>
          </p:cNvSpPr>
          <p:nvPr/>
        </p:nvSpPr>
        <p:spPr bwMode="auto">
          <a:xfrm>
            <a:off x="6971418" y="4205288"/>
            <a:ext cx="1323696" cy="42627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80000"/>
              </a:lnSpc>
              <a:spcBef>
                <a:spcPts val="0"/>
              </a:spcBef>
              <a:spcAft>
                <a:spcPts val="300"/>
              </a:spcAft>
              <a:buClr>
                <a:schemeClr val="accent2"/>
              </a:buClr>
              <a:defRPr/>
            </a:pPr>
            <a:r>
              <a:rPr lang="lt-LT" sz="1200" dirty="0">
                <a:solidFill>
                  <a:schemeClr val="tx2"/>
                </a:solidFill>
                <a:latin typeface="+mj-lt"/>
                <a:ea typeface="Calibri" charset="0"/>
                <a:cs typeface="Calibri" charset="0"/>
              </a:rPr>
              <a:t>Geriausių praktikų</a:t>
            </a:r>
          </a:p>
          <a:p>
            <a:pPr algn="ctr" eaLnBrk="1" fontAlgn="auto" hangingPunct="1">
              <a:lnSpc>
                <a:spcPct val="80000"/>
              </a:lnSpc>
              <a:spcBef>
                <a:spcPts val="0"/>
              </a:spcBef>
              <a:spcAft>
                <a:spcPts val="300"/>
              </a:spcAft>
              <a:buClr>
                <a:schemeClr val="accent2"/>
              </a:buClr>
              <a:defRPr/>
            </a:pPr>
            <a:r>
              <a:rPr lang="lt-LT" sz="1200" dirty="0">
                <a:solidFill>
                  <a:schemeClr val="tx2"/>
                </a:solidFill>
                <a:latin typeface="+mj-lt"/>
                <a:ea typeface="Calibri" charset="0"/>
                <a:cs typeface="Calibri" charset="0"/>
              </a:rPr>
              <a:t>taikymas</a:t>
            </a:r>
          </a:p>
        </p:txBody>
      </p:sp>
      <p:sp>
        <p:nvSpPr>
          <p:cNvPr id="12297" name="Text Box 10"/>
          <p:cNvSpPr txBox="1">
            <a:spLocks noChangeArrowheads="1"/>
          </p:cNvSpPr>
          <p:nvPr/>
        </p:nvSpPr>
        <p:spPr bwMode="auto">
          <a:xfrm>
            <a:off x="5119455" y="4213910"/>
            <a:ext cx="2052638" cy="3915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80000"/>
              </a:lnSpc>
              <a:spcBef>
                <a:spcPts val="0"/>
              </a:spcBef>
              <a:spcAft>
                <a:spcPts val="300"/>
              </a:spcAft>
              <a:buClr>
                <a:schemeClr val="accent2"/>
              </a:buClr>
              <a:defRPr/>
            </a:pPr>
            <a:r>
              <a:rPr lang="lt-LT" sz="1200" dirty="0">
                <a:solidFill>
                  <a:schemeClr val="tx2"/>
                </a:solidFill>
                <a:latin typeface="+mj-lt"/>
                <a:ea typeface="Calibri" charset="0"/>
                <a:cs typeface="Calibri" charset="0"/>
              </a:rPr>
              <a:t>Racionalizavimas ir Optimizavimas</a:t>
            </a:r>
          </a:p>
        </p:txBody>
      </p:sp>
      <p:sp>
        <p:nvSpPr>
          <p:cNvPr id="12298" name="Text Box 11"/>
          <p:cNvSpPr txBox="1">
            <a:spLocks noChangeArrowheads="1"/>
          </p:cNvSpPr>
          <p:nvPr/>
        </p:nvSpPr>
        <p:spPr bwMode="auto">
          <a:xfrm>
            <a:off x="4048705" y="4205288"/>
            <a:ext cx="1284262" cy="426271"/>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80000"/>
              </a:lnSpc>
              <a:spcBef>
                <a:spcPts val="0"/>
              </a:spcBef>
              <a:spcAft>
                <a:spcPts val="300"/>
              </a:spcAft>
              <a:buClr>
                <a:schemeClr val="accent2"/>
              </a:buClr>
              <a:defRPr/>
            </a:pPr>
            <a:r>
              <a:rPr lang="lt-LT" sz="1200" dirty="0">
                <a:solidFill>
                  <a:schemeClr val="tx2"/>
                </a:solidFill>
                <a:latin typeface="+mj-lt"/>
                <a:ea typeface="Calibri" charset="0"/>
                <a:cs typeface="Calibri" charset="0"/>
              </a:rPr>
              <a:t>Išteklių ir resursų </a:t>
            </a:r>
          </a:p>
          <a:p>
            <a:pPr algn="ctr" eaLnBrk="1" fontAlgn="auto" hangingPunct="1">
              <a:lnSpc>
                <a:spcPct val="80000"/>
              </a:lnSpc>
              <a:spcBef>
                <a:spcPts val="0"/>
              </a:spcBef>
              <a:spcAft>
                <a:spcPts val="300"/>
              </a:spcAft>
              <a:buClr>
                <a:schemeClr val="accent2"/>
              </a:buClr>
              <a:defRPr/>
            </a:pPr>
            <a:r>
              <a:rPr lang="lt-LT" sz="1200" dirty="0">
                <a:solidFill>
                  <a:schemeClr val="tx2"/>
                </a:solidFill>
                <a:latin typeface="+mj-lt"/>
                <a:ea typeface="Calibri" charset="0"/>
                <a:cs typeface="Calibri" charset="0"/>
              </a:rPr>
              <a:t>konsolidavimas</a:t>
            </a:r>
          </a:p>
        </p:txBody>
      </p:sp>
      <p:sp>
        <p:nvSpPr>
          <p:cNvPr id="23564" name="Text Box 13"/>
          <p:cNvSpPr txBox="1">
            <a:spLocks noChangeArrowheads="1"/>
          </p:cNvSpPr>
          <p:nvPr/>
        </p:nvSpPr>
        <p:spPr bwMode="auto">
          <a:xfrm>
            <a:off x="7641124" y="1195335"/>
            <a:ext cx="4550875"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spcAft>
                <a:spcPts val="200"/>
              </a:spcAft>
              <a:buClr>
                <a:srgbClr val="ED7D31"/>
              </a:buClr>
              <a:buFont typeface="Arial" charset="0"/>
              <a:buNone/>
            </a:pPr>
            <a:r>
              <a:rPr lang="lt-LT" altLang="lt-LT" sz="2400" b="1" dirty="0">
                <a:solidFill>
                  <a:schemeClr val="tx2"/>
                </a:solidFill>
                <a:latin typeface="+mj-lt"/>
                <a:ea typeface="Calibri" charset="0"/>
                <a:cs typeface="Calibri" charset="0"/>
              </a:rPr>
              <a:t>Tikėtinas kaštų sutaupymas </a:t>
            </a:r>
          </a:p>
          <a:p>
            <a:pPr algn="ctr" eaLnBrk="1" hangingPunct="1">
              <a:lnSpc>
                <a:spcPct val="100000"/>
              </a:lnSpc>
              <a:spcBef>
                <a:spcPct val="0"/>
              </a:spcBef>
              <a:buClr>
                <a:srgbClr val="ED7D31"/>
              </a:buClr>
              <a:buFont typeface="Arial" charset="0"/>
              <a:buNone/>
            </a:pPr>
            <a:r>
              <a:rPr lang="lt-LT" altLang="lt-LT" sz="1600" b="1" dirty="0">
                <a:solidFill>
                  <a:schemeClr val="tx2"/>
                </a:solidFill>
                <a:latin typeface="+mj-lt"/>
                <a:ea typeface="Calibri" charset="0"/>
                <a:cs typeface="Calibri" charset="0"/>
              </a:rPr>
              <a:t>(nuo 4 iki 10 mln. EUR kasmet)</a:t>
            </a:r>
          </a:p>
        </p:txBody>
      </p:sp>
      <p:sp>
        <p:nvSpPr>
          <p:cNvPr id="23565" name="Line 14"/>
          <p:cNvSpPr>
            <a:spLocks noChangeShapeType="1"/>
          </p:cNvSpPr>
          <p:nvPr/>
        </p:nvSpPr>
        <p:spPr bwMode="auto">
          <a:xfrm>
            <a:off x="5026588" y="2798262"/>
            <a:ext cx="803275" cy="263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lt-LT" dirty="0">
              <a:latin typeface="Century Gothic" panose="020B0502020202020204" pitchFamily="34" charset="0"/>
              <a:ea typeface="Calibri" charset="0"/>
              <a:cs typeface="Calibri" charset="0"/>
            </a:endParaRPr>
          </a:p>
        </p:txBody>
      </p:sp>
      <p:sp>
        <p:nvSpPr>
          <p:cNvPr id="12302" name="Rectangle 20"/>
          <p:cNvSpPr>
            <a:spLocks noChangeArrowheads="1"/>
          </p:cNvSpPr>
          <p:nvPr/>
        </p:nvSpPr>
        <p:spPr bwMode="auto">
          <a:xfrm>
            <a:off x="9776427" y="2272181"/>
            <a:ext cx="625475" cy="1036637"/>
          </a:xfrm>
          <a:prstGeom prst="rect">
            <a:avLst/>
          </a:prstGeom>
          <a:solidFill>
            <a:srgbClr val="C00000">
              <a:alpha val="92000"/>
            </a:srgbClr>
          </a:solidFill>
          <a:ln>
            <a:solidFill>
              <a:schemeClr val="bg1"/>
            </a:solid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lt-LT" sz="1600" b="1" dirty="0">
                <a:solidFill>
                  <a:schemeClr val="bg1"/>
                </a:solidFill>
                <a:latin typeface="Century Gothic" panose="020B0502020202020204" pitchFamily="34" charset="0"/>
                <a:ea typeface="Calibri" charset="0"/>
                <a:cs typeface="Calibri" charset="0"/>
              </a:rPr>
              <a:t>20 -50%</a:t>
            </a:r>
          </a:p>
        </p:txBody>
      </p:sp>
      <p:sp>
        <p:nvSpPr>
          <p:cNvPr id="12303" name="Rectangle 21"/>
          <p:cNvSpPr>
            <a:spLocks noChangeArrowheads="1"/>
          </p:cNvSpPr>
          <p:nvPr/>
        </p:nvSpPr>
        <p:spPr bwMode="auto">
          <a:xfrm>
            <a:off x="1601956" y="2266950"/>
            <a:ext cx="627062" cy="1893888"/>
          </a:xfrm>
          <a:prstGeom prst="rect">
            <a:avLst/>
          </a:prstGeom>
          <a:solidFill>
            <a:srgbClr val="5B9BD5"/>
          </a:solidFill>
          <a:ln>
            <a:noFill/>
          </a:ln>
          <a:extLst/>
        </p:spPr>
        <p:txBody>
          <a:bodyPr vert="eaVert"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endParaRPr lang="lt-LT" sz="1200" dirty="0">
              <a:solidFill>
                <a:schemeClr val="bg1"/>
              </a:solidFill>
              <a:latin typeface="Century Gothic" panose="020B0502020202020204" pitchFamily="34" charset="0"/>
              <a:ea typeface="Calibri" charset="0"/>
              <a:cs typeface="Calibri" charset="0"/>
            </a:endParaRPr>
          </a:p>
        </p:txBody>
      </p:sp>
      <p:sp>
        <p:nvSpPr>
          <p:cNvPr id="12304" name="Rectangle 22"/>
          <p:cNvSpPr>
            <a:spLocks noChangeArrowheads="1"/>
          </p:cNvSpPr>
          <p:nvPr/>
        </p:nvSpPr>
        <p:spPr bwMode="auto">
          <a:xfrm>
            <a:off x="8573998" y="4691882"/>
            <a:ext cx="1579798" cy="2166116"/>
          </a:xfrm>
          <a:prstGeom prst="rect">
            <a:avLst/>
          </a:prstGeom>
          <a:solidFill>
            <a:srgbClr val="DDDD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a:lstStyle>
            <a:lvl1pPr marL="112713" indent="-1127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25000"/>
              </a:spcBef>
              <a:spcAft>
                <a:spcPts val="0"/>
              </a:spcAft>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Analitiniai modeliai</a:t>
            </a:r>
          </a:p>
          <a:p>
            <a:pPr eaLnBrk="1" fontAlgn="auto" hangingPunct="1">
              <a:spcBef>
                <a:spcPct val="25000"/>
              </a:spcBef>
              <a:spcAft>
                <a:spcPts val="0"/>
              </a:spcAft>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Darbuotojų įgūdžių kėlimas ir žinių bankas</a:t>
            </a:r>
          </a:p>
          <a:p>
            <a:pPr eaLnBrk="1" fontAlgn="auto" hangingPunct="1">
              <a:spcBef>
                <a:spcPct val="25000"/>
              </a:spcBef>
              <a:spcAft>
                <a:spcPts val="0"/>
              </a:spcAft>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Nuolatinio tobulėjimo gairės</a:t>
            </a:r>
          </a:p>
        </p:txBody>
      </p:sp>
      <p:sp>
        <p:nvSpPr>
          <p:cNvPr id="12305" name="Rectangle 23"/>
          <p:cNvSpPr>
            <a:spLocks noChangeArrowheads="1"/>
          </p:cNvSpPr>
          <p:nvPr/>
        </p:nvSpPr>
        <p:spPr bwMode="auto">
          <a:xfrm>
            <a:off x="7100654" y="4684629"/>
            <a:ext cx="1376595" cy="2173369"/>
          </a:xfrm>
          <a:prstGeom prst="rect">
            <a:avLst/>
          </a:prstGeom>
          <a:solidFill>
            <a:srgbClr val="DDDD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a:lstStyle>
            <a:lvl1pPr marL="112713" indent="-1127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25000"/>
              </a:spcBef>
              <a:spcAft>
                <a:spcPts val="0"/>
              </a:spcAft>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Resursų planavimas</a:t>
            </a:r>
          </a:p>
          <a:p>
            <a:pPr eaLnBrk="1" fontAlgn="auto" hangingPunct="1">
              <a:spcBef>
                <a:spcPct val="25000"/>
              </a:spcBef>
              <a:spcAft>
                <a:spcPts val="0"/>
              </a:spcAft>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Procesų, metodų ir įrankių taikymas: LEAN, CMMI</a:t>
            </a:r>
          </a:p>
          <a:p>
            <a:pPr eaLnBrk="1" fontAlgn="auto" hangingPunct="1">
              <a:spcBef>
                <a:spcPct val="25000"/>
              </a:spcBef>
              <a:spcAft>
                <a:spcPts val="0"/>
              </a:spcAft>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Standartizacija pvz. ISO 27000 </a:t>
            </a:r>
          </a:p>
          <a:p>
            <a:pPr eaLnBrk="1" fontAlgn="auto" hangingPunct="1">
              <a:spcBef>
                <a:spcPct val="25000"/>
              </a:spcBef>
              <a:spcAft>
                <a:spcPts val="0"/>
              </a:spcAft>
              <a:buClr>
                <a:srgbClr val="003366"/>
              </a:buClr>
              <a:buFont typeface="Wingdings" panose="05000000000000000000" pitchFamily="2" charset="2"/>
              <a:buChar char="§"/>
              <a:defRPr/>
            </a:pPr>
            <a:endParaRPr lang="lt-LT" sz="1200" dirty="0">
              <a:latin typeface="Century Gothic" panose="020B0502020202020204" pitchFamily="34" charset="0"/>
              <a:ea typeface="Calibri" charset="0"/>
              <a:cs typeface="Calibri" charset="0"/>
            </a:endParaRPr>
          </a:p>
        </p:txBody>
      </p:sp>
      <p:sp>
        <p:nvSpPr>
          <p:cNvPr id="12306" name="Rectangle 24"/>
          <p:cNvSpPr>
            <a:spLocks noChangeArrowheads="1"/>
          </p:cNvSpPr>
          <p:nvPr/>
        </p:nvSpPr>
        <p:spPr bwMode="auto">
          <a:xfrm>
            <a:off x="3884797" y="4684630"/>
            <a:ext cx="1493042" cy="2173370"/>
          </a:xfrm>
          <a:prstGeom prst="rect">
            <a:avLst/>
          </a:prstGeom>
          <a:solidFill>
            <a:srgbClr val="DDDD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a:lstStyle>
            <a:lvl1pPr marL="112713" indent="-1127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25000"/>
              </a:spcBef>
              <a:spcAft>
                <a:spcPts val="0"/>
              </a:spcAft>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Infrastruktūros konsolidacija</a:t>
            </a:r>
          </a:p>
          <a:p>
            <a:pPr eaLnBrk="1" fontAlgn="auto" hangingPunct="1">
              <a:spcBef>
                <a:spcPct val="25000"/>
              </a:spcBef>
              <a:spcAft>
                <a:spcPts val="0"/>
              </a:spcAft>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Kompetencijų centrai</a:t>
            </a:r>
          </a:p>
          <a:p>
            <a:pPr eaLnBrk="1" fontAlgn="auto" hangingPunct="1">
              <a:spcBef>
                <a:spcPct val="25000"/>
              </a:spcBef>
              <a:spcAft>
                <a:spcPts val="0"/>
              </a:spcAft>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Paslaugų tiekimo modeliai pagal lygius</a:t>
            </a:r>
          </a:p>
          <a:p>
            <a:pPr eaLnBrk="1" fontAlgn="auto" hangingPunct="1">
              <a:spcBef>
                <a:spcPct val="25000"/>
              </a:spcBef>
              <a:spcAft>
                <a:spcPts val="0"/>
              </a:spcAft>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Bendrų funkcijų apjungimas</a:t>
            </a:r>
          </a:p>
        </p:txBody>
      </p:sp>
      <p:sp>
        <p:nvSpPr>
          <p:cNvPr id="12307" name="Rectangle 25"/>
          <p:cNvSpPr>
            <a:spLocks noChangeArrowheads="1"/>
          </p:cNvSpPr>
          <p:nvPr/>
        </p:nvSpPr>
        <p:spPr bwMode="auto">
          <a:xfrm>
            <a:off x="5460389" y="4687804"/>
            <a:ext cx="1557716" cy="2170195"/>
          </a:xfrm>
          <a:prstGeom prst="rect">
            <a:avLst/>
          </a:prstGeom>
          <a:solidFill>
            <a:srgbClr val="DDDD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a:lstStyle>
            <a:lvl1pPr marL="112713" indent="-1127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5000"/>
              </a:spcBef>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Veiklos skaitmenizavimas</a:t>
            </a:r>
          </a:p>
          <a:p>
            <a:pPr eaLnBrk="1" fontAlgn="auto" hangingPunct="1">
              <a:spcBef>
                <a:spcPct val="25000"/>
              </a:spcBef>
              <a:spcAft>
                <a:spcPts val="0"/>
              </a:spcAft>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Į paslaugas orientuota architektūra</a:t>
            </a:r>
          </a:p>
          <a:p>
            <a:pPr eaLnBrk="1" fontAlgn="auto" hangingPunct="1">
              <a:spcBef>
                <a:spcPct val="25000"/>
              </a:spcBef>
              <a:spcAft>
                <a:spcPts val="0"/>
              </a:spcAft>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Technologijų racionalizavimas</a:t>
            </a:r>
          </a:p>
        </p:txBody>
      </p:sp>
      <p:sp>
        <p:nvSpPr>
          <p:cNvPr id="12308" name="Text Box 26"/>
          <p:cNvSpPr txBox="1">
            <a:spLocks noChangeArrowheads="1"/>
          </p:cNvSpPr>
          <p:nvPr/>
        </p:nvSpPr>
        <p:spPr bwMode="auto">
          <a:xfrm rot="16200000">
            <a:off x="387517" y="2988092"/>
            <a:ext cx="1193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lt-LT" sz="1200" b="1" dirty="0">
                <a:solidFill>
                  <a:schemeClr val="tx2"/>
                </a:solidFill>
                <a:latin typeface="+mj-lt"/>
                <a:ea typeface="Calibri" charset="0"/>
                <a:cs typeface="Calibri" charset="0"/>
              </a:rPr>
              <a:t>Išlaidos</a:t>
            </a:r>
          </a:p>
        </p:txBody>
      </p:sp>
      <p:sp>
        <p:nvSpPr>
          <p:cNvPr id="12309" name="Text Box 27"/>
          <p:cNvSpPr txBox="1">
            <a:spLocks noChangeArrowheads="1"/>
          </p:cNvSpPr>
          <p:nvPr/>
        </p:nvSpPr>
        <p:spPr bwMode="auto">
          <a:xfrm>
            <a:off x="633344" y="5251506"/>
            <a:ext cx="1357313" cy="461665"/>
          </a:xfrm>
          <a:prstGeom prst="rect">
            <a:avLst/>
          </a:prstGeom>
          <a:solidFill>
            <a:schemeClr val="accent5">
              <a:lumMod val="75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lt-LT" sz="1200" b="1" dirty="0">
                <a:solidFill>
                  <a:schemeClr val="bg1"/>
                </a:solidFill>
                <a:latin typeface="Century Gothic" panose="020B0502020202020204" pitchFamily="34" charset="0"/>
                <a:ea typeface="Calibri" charset="0"/>
                <a:cs typeface="Calibri" charset="0"/>
              </a:rPr>
              <a:t>Metodai ir  praktikos</a:t>
            </a:r>
          </a:p>
        </p:txBody>
      </p:sp>
      <p:sp>
        <p:nvSpPr>
          <p:cNvPr id="23575" name="Line 30"/>
          <p:cNvSpPr>
            <a:spLocks noChangeShapeType="1"/>
          </p:cNvSpPr>
          <p:nvPr/>
        </p:nvSpPr>
        <p:spPr bwMode="auto">
          <a:xfrm flipH="1" flipV="1">
            <a:off x="1214148" y="2274887"/>
            <a:ext cx="0" cy="19018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lt-LT" dirty="0">
              <a:latin typeface="Century Gothic" panose="020B0502020202020204" pitchFamily="34" charset="0"/>
              <a:ea typeface="Calibri" charset="0"/>
              <a:cs typeface="Calibri" charset="0"/>
            </a:endParaRPr>
          </a:p>
        </p:txBody>
      </p:sp>
      <p:sp>
        <p:nvSpPr>
          <p:cNvPr id="12311" name="Text Box 31"/>
          <p:cNvSpPr txBox="1">
            <a:spLocks noChangeArrowheads="1"/>
          </p:cNvSpPr>
          <p:nvPr/>
        </p:nvSpPr>
        <p:spPr bwMode="auto">
          <a:xfrm>
            <a:off x="637286" y="2104260"/>
            <a:ext cx="5635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ct val="50000"/>
              </a:spcBef>
              <a:spcAft>
                <a:spcPts val="0"/>
              </a:spcAft>
              <a:defRPr/>
            </a:pPr>
            <a:r>
              <a:rPr lang="lt-LT" sz="1200" dirty="0">
                <a:solidFill>
                  <a:schemeClr val="tx2"/>
                </a:solidFill>
                <a:latin typeface="+mj-lt"/>
                <a:ea typeface="Calibri" charset="0"/>
                <a:cs typeface="Calibri" charset="0"/>
              </a:rPr>
              <a:t>100%</a:t>
            </a:r>
          </a:p>
        </p:txBody>
      </p:sp>
      <p:sp>
        <p:nvSpPr>
          <p:cNvPr id="23577" name="Line 32"/>
          <p:cNvSpPr>
            <a:spLocks noChangeShapeType="1"/>
          </p:cNvSpPr>
          <p:nvPr/>
        </p:nvSpPr>
        <p:spPr bwMode="auto">
          <a:xfrm>
            <a:off x="1156998" y="2268020"/>
            <a:ext cx="1143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lt-LT" dirty="0">
              <a:latin typeface="Century Gothic" panose="020B0502020202020204" pitchFamily="34" charset="0"/>
              <a:ea typeface="Calibri" charset="0"/>
              <a:cs typeface="Calibri" charset="0"/>
            </a:endParaRPr>
          </a:p>
        </p:txBody>
      </p:sp>
      <p:sp>
        <p:nvSpPr>
          <p:cNvPr id="12314" name="Rectangle 21"/>
          <p:cNvSpPr>
            <a:spLocks noChangeArrowheads="1"/>
          </p:cNvSpPr>
          <p:nvPr/>
        </p:nvSpPr>
        <p:spPr bwMode="auto">
          <a:xfrm>
            <a:off x="5832243" y="3043148"/>
            <a:ext cx="627062" cy="1133565"/>
          </a:xfrm>
          <a:prstGeom prst="rect">
            <a:avLst/>
          </a:prstGeom>
          <a:solidFill>
            <a:srgbClr val="5B9BD5"/>
          </a:solidFill>
          <a:ln>
            <a:noFill/>
          </a:ln>
          <a:extLst/>
        </p:spPr>
        <p:txBody>
          <a:bodyPr vert="eaVert"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endParaRPr lang="lt-LT" sz="1200" dirty="0">
              <a:solidFill>
                <a:schemeClr val="bg1"/>
              </a:solidFill>
              <a:latin typeface="Century Gothic" panose="020B0502020202020204" pitchFamily="34" charset="0"/>
              <a:ea typeface="Calibri" charset="0"/>
              <a:cs typeface="Calibri" charset="0"/>
            </a:endParaRPr>
          </a:p>
        </p:txBody>
      </p:sp>
      <p:sp>
        <p:nvSpPr>
          <p:cNvPr id="12315" name="Rectangle 21"/>
          <p:cNvSpPr>
            <a:spLocks noChangeArrowheads="1"/>
          </p:cNvSpPr>
          <p:nvPr/>
        </p:nvSpPr>
        <p:spPr bwMode="auto">
          <a:xfrm>
            <a:off x="7295918" y="3195084"/>
            <a:ext cx="627062" cy="981629"/>
          </a:xfrm>
          <a:prstGeom prst="rect">
            <a:avLst/>
          </a:prstGeom>
          <a:solidFill>
            <a:srgbClr val="5B9BD5"/>
          </a:solidFill>
          <a:ln>
            <a:noFill/>
          </a:ln>
          <a:extLst/>
        </p:spPr>
        <p:txBody>
          <a:bodyPr vert="eaVert"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endParaRPr lang="lt-LT" sz="1200" dirty="0">
              <a:solidFill>
                <a:schemeClr val="bg1"/>
              </a:solidFill>
              <a:latin typeface="Century Gothic" panose="020B0502020202020204" pitchFamily="34" charset="0"/>
              <a:ea typeface="Calibri" charset="0"/>
              <a:cs typeface="Calibri" charset="0"/>
            </a:endParaRPr>
          </a:p>
        </p:txBody>
      </p:sp>
      <p:sp>
        <p:nvSpPr>
          <p:cNvPr id="12316" name="Rectangle 21"/>
          <p:cNvSpPr>
            <a:spLocks noChangeArrowheads="1"/>
          </p:cNvSpPr>
          <p:nvPr/>
        </p:nvSpPr>
        <p:spPr bwMode="auto">
          <a:xfrm>
            <a:off x="8754830" y="3313113"/>
            <a:ext cx="627063" cy="863600"/>
          </a:xfrm>
          <a:prstGeom prst="rect">
            <a:avLst/>
          </a:prstGeom>
          <a:solidFill>
            <a:srgbClr val="5B9BD5"/>
          </a:solidFill>
          <a:ln>
            <a:noFill/>
          </a:ln>
          <a:extLst/>
        </p:spPr>
        <p:txBody>
          <a:bodyPr vert="eaVert"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endParaRPr lang="lt-LT" sz="1200" dirty="0">
              <a:solidFill>
                <a:schemeClr val="bg1"/>
              </a:solidFill>
              <a:latin typeface="Century Gothic" panose="020B0502020202020204" pitchFamily="34" charset="0"/>
              <a:ea typeface="Calibri" charset="0"/>
              <a:cs typeface="Calibri" charset="0"/>
            </a:endParaRPr>
          </a:p>
        </p:txBody>
      </p:sp>
      <p:sp>
        <p:nvSpPr>
          <p:cNvPr id="12317" name="Rectangle 21"/>
          <p:cNvSpPr>
            <a:spLocks noChangeArrowheads="1"/>
          </p:cNvSpPr>
          <p:nvPr/>
        </p:nvSpPr>
        <p:spPr bwMode="auto">
          <a:xfrm>
            <a:off x="4401905" y="2796363"/>
            <a:ext cx="627063" cy="1380350"/>
          </a:xfrm>
          <a:prstGeom prst="rect">
            <a:avLst/>
          </a:prstGeom>
          <a:solidFill>
            <a:srgbClr val="5B9BD5"/>
          </a:solidFill>
          <a:ln>
            <a:noFill/>
          </a:ln>
          <a:extLst/>
        </p:spPr>
        <p:txBody>
          <a:bodyPr vert="eaVert"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endParaRPr lang="lt-LT" sz="1200" dirty="0">
              <a:solidFill>
                <a:schemeClr val="bg1"/>
              </a:solidFill>
              <a:latin typeface="Century Gothic" panose="020B0502020202020204" pitchFamily="34" charset="0"/>
              <a:ea typeface="Calibri" charset="0"/>
              <a:cs typeface="Calibri" charset="0"/>
            </a:endParaRPr>
          </a:p>
        </p:txBody>
      </p:sp>
      <p:sp>
        <p:nvSpPr>
          <p:cNvPr id="37" name="Rectangle 21"/>
          <p:cNvSpPr>
            <a:spLocks noChangeArrowheads="1"/>
          </p:cNvSpPr>
          <p:nvPr/>
        </p:nvSpPr>
        <p:spPr bwMode="auto">
          <a:xfrm>
            <a:off x="3021436" y="2514041"/>
            <a:ext cx="627063" cy="1640449"/>
          </a:xfrm>
          <a:prstGeom prst="rect">
            <a:avLst/>
          </a:prstGeom>
          <a:solidFill>
            <a:srgbClr val="5B9BD5"/>
          </a:solidFill>
          <a:ln>
            <a:noFill/>
          </a:ln>
          <a:extLst/>
        </p:spPr>
        <p:txBody>
          <a:bodyPr vert="eaVert"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endParaRPr lang="lt-LT" sz="1200" dirty="0">
              <a:solidFill>
                <a:schemeClr val="bg1"/>
              </a:solidFill>
              <a:latin typeface="Century Gothic" panose="020B0502020202020204" pitchFamily="34" charset="0"/>
              <a:ea typeface="Calibri" charset="0"/>
              <a:cs typeface="Calibri" charset="0"/>
            </a:endParaRPr>
          </a:p>
        </p:txBody>
      </p:sp>
      <p:sp>
        <p:nvSpPr>
          <p:cNvPr id="23584" name="Line 32"/>
          <p:cNvSpPr>
            <a:spLocks noChangeShapeType="1"/>
          </p:cNvSpPr>
          <p:nvPr/>
        </p:nvSpPr>
        <p:spPr bwMode="auto">
          <a:xfrm flipV="1">
            <a:off x="1214148" y="4160838"/>
            <a:ext cx="9104311"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lt-LT" sz="1200" dirty="0">
              <a:latin typeface="Century Gothic" panose="020B0502020202020204" pitchFamily="34" charset="0"/>
              <a:ea typeface="Calibri" charset="0"/>
              <a:cs typeface="Calibri" charset="0"/>
            </a:endParaRPr>
          </a:p>
        </p:txBody>
      </p:sp>
      <p:sp>
        <p:nvSpPr>
          <p:cNvPr id="38" name="Text Box 8"/>
          <p:cNvSpPr txBox="1">
            <a:spLocks noChangeArrowheads="1"/>
          </p:cNvSpPr>
          <p:nvPr/>
        </p:nvSpPr>
        <p:spPr bwMode="auto">
          <a:xfrm>
            <a:off x="2714285" y="4278099"/>
            <a:ext cx="1170512" cy="2400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lnSpc>
                <a:spcPct val="80000"/>
              </a:lnSpc>
              <a:spcBef>
                <a:spcPts val="0"/>
              </a:spcBef>
              <a:spcAft>
                <a:spcPts val="300"/>
              </a:spcAft>
              <a:buClr>
                <a:schemeClr val="accent2"/>
              </a:buClr>
              <a:defRPr/>
            </a:pPr>
            <a:r>
              <a:rPr lang="lt-LT" sz="1200" dirty="0">
                <a:solidFill>
                  <a:schemeClr val="tx2"/>
                </a:solidFill>
                <a:latin typeface="+mj-lt"/>
                <a:ea typeface="Calibri" charset="0"/>
                <a:cs typeface="Calibri" charset="0"/>
              </a:rPr>
              <a:t>Viešieji pirkimai</a:t>
            </a:r>
          </a:p>
        </p:txBody>
      </p:sp>
      <p:sp>
        <p:nvSpPr>
          <p:cNvPr id="39" name="Rectangle 22"/>
          <p:cNvSpPr>
            <a:spLocks noChangeArrowheads="1"/>
          </p:cNvSpPr>
          <p:nvPr/>
        </p:nvSpPr>
        <p:spPr bwMode="auto">
          <a:xfrm>
            <a:off x="2400300" y="4688662"/>
            <a:ext cx="1412875" cy="2175686"/>
          </a:xfrm>
          <a:prstGeom prst="rect">
            <a:avLst/>
          </a:prstGeom>
          <a:solidFill>
            <a:srgbClr val="DDDD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a:lstStyle>
            <a:lvl1pPr marL="112713" indent="-1127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25000"/>
              </a:spcBef>
              <a:spcAft>
                <a:spcPts val="0"/>
              </a:spcAft>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Savalaikis ir bendro poreikio planavimas</a:t>
            </a:r>
          </a:p>
          <a:p>
            <a:pPr eaLnBrk="1" fontAlgn="auto" hangingPunct="1">
              <a:spcBef>
                <a:spcPct val="25000"/>
              </a:spcBef>
              <a:spcAft>
                <a:spcPts val="0"/>
              </a:spcAft>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Stipri pirkimų kompetencija</a:t>
            </a:r>
          </a:p>
          <a:p>
            <a:pPr eaLnBrk="1" fontAlgn="auto" hangingPunct="1">
              <a:spcBef>
                <a:spcPct val="25000"/>
              </a:spcBef>
              <a:spcAft>
                <a:spcPts val="0"/>
              </a:spcAft>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Analitinės įžvalgos</a:t>
            </a:r>
          </a:p>
          <a:p>
            <a:pPr eaLnBrk="1" fontAlgn="auto" hangingPunct="1">
              <a:spcBef>
                <a:spcPct val="25000"/>
              </a:spcBef>
              <a:spcAft>
                <a:spcPts val="0"/>
              </a:spcAft>
              <a:buClr>
                <a:srgbClr val="003366"/>
              </a:buClr>
              <a:buFont typeface="Wingdings" panose="05000000000000000000" pitchFamily="2" charset="2"/>
              <a:buChar char="§"/>
              <a:defRPr/>
            </a:pPr>
            <a:r>
              <a:rPr lang="lt-LT" sz="1400" dirty="0">
                <a:solidFill>
                  <a:srgbClr val="273B51"/>
                </a:solidFill>
                <a:latin typeface="+mj-lt"/>
                <a:ea typeface="Calibri" charset="0"/>
                <a:cs typeface="Calibri" charset="0"/>
              </a:rPr>
              <a:t>Išmoktos pamokos</a:t>
            </a:r>
          </a:p>
          <a:p>
            <a:pPr eaLnBrk="1" fontAlgn="auto" hangingPunct="1">
              <a:spcBef>
                <a:spcPct val="25000"/>
              </a:spcBef>
              <a:spcAft>
                <a:spcPts val="0"/>
              </a:spcAft>
              <a:buClr>
                <a:srgbClr val="003366"/>
              </a:buClr>
              <a:buFont typeface="Wingdings" panose="05000000000000000000" pitchFamily="2" charset="2"/>
              <a:buChar char="§"/>
              <a:defRPr/>
            </a:pPr>
            <a:endParaRPr lang="lt-LT" sz="1200" dirty="0">
              <a:latin typeface="Century Gothic" panose="020B0502020202020204" pitchFamily="34" charset="0"/>
              <a:ea typeface="Calibri" charset="0"/>
              <a:cs typeface="Calibri" charset="0"/>
            </a:endParaRPr>
          </a:p>
        </p:txBody>
      </p:sp>
      <p:sp>
        <p:nvSpPr>
          <p:cNvPr id="40" name="Line 4"/>
          <p:cNvSpPr>
            <a:spLocks noChangeShapeType="1"/>
          </p:cNvSpPr>
          <p:nvPr/>
        </p:nvSpPr>
        <p:spPr bwMode="auto">
          <a:xfrm>
            <a:off x="2222212" y="2269739"/>
            <a:ext cx="799223" cy="2443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lt-LT" dirty="0">
              <a:latin typeface="Century Gothic" panose="020B0502020202020204" pitchFamily="34" charset="0"/>
              <a:ea typeface="Calibri" charset="0"/>
              <a:cs typeface="Calibri" charset="0"/>
            </a:endParaRPr>
          </a:p>
        </p:txBody>
      </p:sp>
      <p:sp>
        <p:nvSpPr>
          <p:cNvPr id="23566" name="Line 19"/>
          <p:cNvSpPr>
            <a:spLocks noChangeShapeType="1"/>
          </p:cNvSpPr>
          <p:nvPr/>
        </p:nvSpPr>
        <p:spPr bwMode="auto">
          <a:xfrm flipV="1">
            <a:off x="1214149" y="2268538"/>
            <a:ext cx="917445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lt-LT" dirty="0">
              <a:latin typeface="Century Gothic" panose="020B0502020202020204" pitchFamily="34" charset="0"/>
              <a:ea typeface="Calibri" charset="0"/>
              <a:cs typeface="Calibri" charset="0"/>
            </a:endParaRPr>
          </a:p>
        </p:txBody>
      </p:sp>
      <p:sp>
        <p:nvSpPr>
          <p:cNvPr id="23578" name="Line 33"/>
          <p:cNvSpPr>
            <a:spLocks noChangeShapeType="1"/>
          </p:cNvSpPr>
          <p:nvPr/>
        </p:nvSpPr>
        <p:spPr bwMode="auto">
          <a:xfrm flipV="1">
            <a:off x="9324753" y="3305175"/>
            <a:ext cx="1106710" cy="364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lt-LT" dirty="0">
              <a:latin typeface="Century Gothic" panose="020B0502020202020204" pitchFamily="34" charset="0"/>
              <a:ea typeface="Calibri" charset="0"/>
              <a:cs typeface="Calibri" charset="0"/>
            </a:endParaRPr>
          </a:p>
        </p:txBody>
      </p:sp>
      <p:sp>
        <p:nvSpPr>
          <p:cNvPr id="45" name="Rectangle 44"/>
          <p:cNvSpPr/>
          <p:nvPr/>
        </p:nvSpPr>
        <p:spPr>
          <a:xfrm>
            <a:off x="0" y="190005"/>
            <a:ext cx="1561605" cy="932214"/>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6" name="Title 1"/>
          <p:cNvSpPr txBox="1">
            <a:spLocks/>
          </p:cNvSpPr>
          <p:nvPr/>
        </p:nvSpPr>
        <p:spPr>
          <a:xfrm>
            <a:off x="1910207" y="31805"/>
            <a:ext cx="90721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2800" b="1" dirty="0">
                <a:solidFill>
                  <a:schemeClr val="tx2"/>
                </a:solidFill>
              </a:rPr>
              <a:t>EFEKTYVAUS VALSTYBĖS IT ŪKIO VALDYMO PRIELAIDOS</a:t>
            </a:r>
            <a:endParaRPr lang="en-US" sz="2600" b="1" dirty="0">
              <a:solidFill>
                <a:schemeClr val="tx2"/>
              </a:solidFill>
            </a:endParaRPr>
          </a:p>
        </p:txBody>
      </p:sp>
      <p:sp>
        <p:nvSpPr>
          <p:cNvPr id="47" name="Rectangle 46"/>
          <p:cNvSpPr/>
          <p:nvPr/>
        </p:nvSpPr>
        <p:spPr>
          <a:xfrm>
            <a:off x="-1" y="190005"/>
            <a:ext cx="10677526" cy="932213"/>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 </a:t>
            </a:r>
          </a:p>
        </p:txBody>
      </p:sp>
      <p:pic>
        <p:nvPicPr>
          <p:cNvPr id="48" name="Picture 47"/>
          <p:cNvPicPr>
            <a:picLocks noChangeAspect="1"/>
          </p:cNvPicPr>
          <p:nvPr/>
        </p:nvPicPr>
        <p:blipFill>
          <a:blip r:embed="rId3"/>
          <a:stretch>
            <a:fillRect/>
          </a:stretch>
        </p:blipFill>
        <p:spPr>
          <a:xfrm>
            <a:off x="400291" y="257771"/>
            <a:ext cx="761021" cy="759795"/>
          </a:xfrm>
          <a:prstGeom prst="rect">
            <a:avLst/>
          </a:prstGeom>
        </p:spPr>
      </p:pic>
      <p:sp>
        <p:nvSpPr>
          <p:cNvPr id="49" name="Freeform 502"/>
          <p:cNvSpPr>
            <a:spLocks noEditPoints="1"/>
          </p:cNvSpPr>
          <p:nvPr/>
        </p:nvSpPr>
        <p:spPr bwMode="auto">
          <a:xfrm>
            <a:off x="9264132" y="2230383"/>
            <a:ext cx="1487477" cy="1130356"/>
          </a:xfrm>
          <a:custGeom>
            <a:avLst/>
            <a:gdLst>
              <a:gd name="T0" fmla="*/ 685 w 1319"/>
              <a:gd name="T1" fmla="*/ 39 h 237"/>
              <a:gd name="T2" fmla="*/ 684 w 1319"/>
              <a:gd name="T3" fmla="*/ 48 h 237"/>
              <a:gd name="T4" fmla="*/ 686 w 1319"/>
              <a:gd name="T5" fmla="*/ 40 h 237"/>
              <a:gd name="T6" fmla="*/ 689 w 1319"/>
              <a:gd name="T7" fmla="*/ 38 h 237"/>
              <a:gd name="T8" fmla="*/ 1030 w 1319"/>
              <a:gd name="T9" fmla="*/ 43 h 237"/>
              <a:gd name="T10" fmla="*/ 1319 w 1319"/>
              <a:gd name="T11" fmla="*/ 126 h 237"/>
              <a:gd name="T12" fmla="*/ 1278 w 1319"/>
              <a:gd name="T13" fmla="*/ 85 h 237"/>
              <a:gd name="T14" fmla="*/ 1098 w 1319"/>
              <a:gd name="T15" fmla="*/ 53 h 237"/>
              <a:gd name="T16" fmla="*/ 927 w 1319"/>
              <a:gd name="T17" fmla="*/ 38 h 237"/>
              <a:gd name="T18" fmla="*/ 835 w 1319"/>
              <a:gd name="T19" fmla="*/ 36 h 237"/>
              <a:gd name="T20" fmla="*/ 809 w 1319"/>
              <a:gd name="T21" fmla="*/ 36 h 237"/>
              <a:gd name="T22" fmla="*/ 927 w 1319"/>
              <a:gd name="T23" fmla="*/ 39 h 237"/>
              <a:gd name="T24" fmla="*/ 906 w 1319"/>
              <a:gd name="T25" fmla="*/ 40 h 237"/>
              <a:gd name="T26" fmla="*/ 954 w 1319"/>
              <a:gd name="T27" fmla="*/ 43 h 237"/>
              <a:gd name="T28" fmla="*/ 718 w 1319"/>
              <a:gd name="T29" fmla="*/ 40 h 237"/>
              <a:gd name="T30" fmla="*/ 1084 w 1319"/>
              <a:gd name="T31" fmla="*/ 57 h 237"/>
              <a:gd name="T32" fmla="*/ 954 w 1319"/>
              <a:gd name="T33" fmla="*/ 48 h 237"/>
              <a:gd name="T34" fmla="*/ 688 w 1319"/>
              <a:gd name="T35" fmla="*/ 45 h 237"/>
              <a:gd name="T36" fmla="*/ 692 w 1319"/>
              <a:gd name="T37" fmla="*/ 45 h 237"/>
              <a:gd name="T38" fmla="*/ 941 w 1319"/>
              <a:gd name="T39" fmla="*/ 49 h 237"/>
              <a:gd name="T40" fmla="*/ 1142 w 1319"/>
              <a:gd name="T41" fmla="*/ 69 h 237"/>
              <a:gd name="T42" fmla="*/ 1291 w 1319"/>
              <a:gd name="T43" fmla="*/ 105 h 237"/>
              <a:gd name="T44" fmla="*/ 1300 w 1319"/>
              <a:gd name="T45" fmla="*/ 134 h 237"/>
              <a:gd name="T46" fmla="*/ 1171 w 1319"/>
              <a:gd name="T47" fmla="*/ 185 h 237"/>
              <a:gd name="T48" fmla="*/ 765 w 1319"/>
              <a:gd name="T49" fmla="*/ 221 h 237"/>
              <a:gd name="T50" fmla="*/ 244 w 1319"/>
              <a:gd name="T51" fmla="*/ 206 h 237"/>
              <a:gd name="T52" fmla="*/ 14 w 1319"/>
              <a:gd name="T53" fmla="*/ 149 h 237"/>
              <a:gd name="T54" fmla="*/ 350 w 1319"/>
              <a:gd name="T55" fmla="*/ 42 h 237"/>
              <a:gd name="T56" fmla="*/ 774 w 1319"/>
              <a:gd name="T57" fmla="*/ 16 h 237"/>
              <a:gd name="T58" fmla="*/ 1123 w 1319"/>
              <a:gd name="T59" fmla="*/ 36 h 237"/>
              <a:gd name="T60" fmla="*/ 1130 w 1319"/>
              <a:gd name="T61" fmla="*/ 38 h 237"/>
              <a:gd name="T62" fmla="*/ 1137 w 1319"/>
              <a:gd name="T63" fmla="*/ 38 h 237"/>
              <a:gd name="T64" fmla="*/ 1144 w 1319"/>
              <a:gd name="T65" fmla="*/ 33 h 237"/>
              <a:gd name="T66" fmla="*/ 1143 w 1319"/>
              <a:gd name="T67" fmla="*/ 25 h 237"/>
              <a:gd name="T68" fmla="*/ 1137 w 1319"/>
              <a:gd name="T69" fmla="*/ 20 h 237"/>
              <a:gd name="T70" fmla="*/ 1131 w 1319"/>
              <a:gd name="T71" fmla="*/ 19 h 237"/>
              <a:gd name="T72" fmla="*/ 1122 w 1319"/>
              <a:gd name="T73" fmla="*/ 19 h 237"/>
              <a:gd name="T74" fmla="*/ 920 w 1319"/>
              <a:gd name="T75" fmla="*/ 2 h 237"/>
              <a:gd name="T76" fmla="*/ 750 w 1319"/>
              <a:gd name="T77" fmla="*/ 1 h 237"/>
              <a:gd name="T78" fmla="*/ 385 w 1319"/>
              <a:gd name="T79" fmla="*/ 23 h 237"/>
              <a:gd name="T80" fmla="*/ 65 w 1319"/>
              <a:gd name="T81" fmla="*/ 94 h 237"/>
              <a:gd name="T82" fmla="*/ 7 w 1319"/>
              <a:gd name="T83" fmla="*/ 168 h 237"/>
              <a:gd name="T84" fmla="*/ 158 w 1319"/>
              <a:gd name="T85" fmla="*/ 212 h 237"/>
              <a:gd name="T86" fmla="*/ 992 w 1319"/>
              <a:gd name="T87" fmla="*/ 223 h 237"/>
              <a:gd name="T88" fmla="*/ 1284 w 1319"/>
              <a:gd name="T89" fmla="*/ 161 h 237"/>
              <a:gd name="T90" fmla="*/ 1319 w 1319"/>
              <a:gd name="T91" fmla="*/ 126 h 237"/>
              <a:gd name="T92" fmla="*/ 985 w 1319"/>
              <a:gd name="T93" fmla="*/ 52 h 237"/>
              <a:gd name="T94" fmla="*/ 688 w 1319"/>
              <a:gd name="T95" fmla="*/ 44 h 237"/>
              <a:gd name="T96" fmla="*/ 1041 w 1319"/>
              <a:gd name="T97" fmla="*/ 46 h 237"/>
              <a:gd name="T98" fmla="*/ 688 w 1319"/>
              <a:gd name="T99" fmla="*/ 45 h 237"/>
              <a:gd name="T100" fmla="*/ 1270 w 1319"/>
              <a:gd name="T101" fmla="*/ 96 h 237"/>
              <a:gd name="T102" fmla="*/ 688 w 1319"/>
              <a:gd name="T103" fmla="*/ 46 h 237"/>
              <a:gd name="T104" fmla="*/ 769 w 1319"/>
              <a:gd name="T105" fmla="*/ 37 h 237"/>
              <a:gd name="T106" fmla="*/ 926 w 1319"/>
              <a:gd name="T107" fmla="*/ 46 h 237"/>
              <a:gd name="T108" fmla="*/ 986 w 1319"/>
              <a:gd name="T109" fmla="*/ 52 h 237"/>
              <a:gd name="T110" fmla="*/ 687 w 1319"/>
              <a:gd name="T111" fmla="*/ 41 h 237"/>
              <a:gd name="T112" fmla="*/ 689 w 1319"/>
              <a:gd name="T113" fmla="*/ 38 h 237"/>
              <a:gd name="T114" fmla="*/ 689 w 1319"/>
              <a:gd name="T115" fmla="*/ 45 h 237"/>
              <a:gd name="T116" fmla="*/ 688 w 1319"/>
              <a:gd name="T117" fmla="*/ 41 h 237"/>
              <a:gd name="T118" fmla="*/ 689 w 1319"/>
              <a:gd name="T119" fmla="*/ 4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9" h="237">
                <a:moveTo>
                  <a:pt x="686" y="40"/>
                </a:moveTo>
                <a:cubicBezTo>
                  <a:pt x="686" y="40"/>
                  <a:pt x="686" y="40"/>
                  <a:pt x="686" y="40"/>
                </a:cubicBezTo>
                <a:cubicBezTo>
                  <a:pt x="686" y="40"/>
                  <a:pt x="685" y="40"/>
                  <a:pt x="684" y="40"/>
                </a:cubicBezTo>
                <a:cubicBezTo>
                  <a:pt x="684" y="40"/>
                  <a:pt x="684" y="40"/>
                  <a:pt x="684" y="40"/>
                </a:cubicBezTo>
                <a:cubicBezTo>
                  <a:pt x="684" y="40"/>
                  <a:pt x="684" y="40"/>
                  <a:pt x="683" y="40"/>
                </a:cubicBezTo>
                <a:cubicBezTo>
                  <a:pt x="684" y="39"/>
                  <a:pt x="685" y="40"/>
                  <a:pt x="685" y="39"/>
                </a:cubicBezTo>
                <a:cubicBezTo>
                  <a:pt x="685" y="39"/>
                  <a:pt x="685" y="39"/>
                  <a:pt x="685" y="39"/>
                </a:cubicBezTo>
                <a:cubicBezTo>
                  <a:pt x="686" y="39"/>
                  <a:pt x="687" y="39"/>
                  <a:pt x="688" y="39"/>
                </a:cubicBezTo>
                <a:cubicBezTo>
                  <a:pt x="687" y="40"/>
                  <a:pt x="686" y="39"/>
                  <a:pt x="686" y="40"/>
                </a:cubicBezTo>
                <a:close/>
                <a:moveTo>
                  <a:pt x="684" y="48"/>
                </a:moveTo>
                <a:cubicBezTo>
                  <a:pt x="685" y="48"/>
                  <a:pt x="685" y="48"/>
                  <a:pt x="685" y="48"/>
                </a:cubicBezTo>
                <a:cubicBezTo>
                  <a:pt x="685" y="48"/>
                  <a:pt x="684" y="48"/>
                  <a:pt x="684" y="48"/>
                </a:cubicBezTo>
                <a:close/>
                <a:moveTo>
                  <a:pt x="685" y="46"/>
                </a:moveTo>
                <a:cubicBezTo>
                  <a:pt x="685" y="46"/>
                  <a:pt x="685" y="46"/>
                  <a:pt x="685" y="46"/>
                </a:cubicBezTo>
                <a:cubicBezTo>
                  <a:pt x="685" y="46"/>
                  <a:pt x="685" y="46"/>
                  <a:pt x="685" y="46"/>
                </a:cubicBezTo>
                <a:close/>
                <a:moveTo>
                  <a:pt x="686" y="40"/>
                </a:moveTo>
                <a:cubicBezTo>
                  <a:pt x="686" y="40"/>
                  <a:pt x="687" y="40"/>
                  <a:pt x="687" y="40"/>
                </a:cubicBezTo>
                <a:cubicBezTo>
                  <a:pt x="686" y="40"/>
                  <a:pt x="686" y="40"/>
                  <a:pt x="686" y="40"/>
                </a:cubicBezTo>
                <a:cubicBezTo>
                  <a:pt x="686" y="40"/>
                  <a:pt x="686" y="40"/>
                  <a:pt x="686" y="40"/>
                </a:cubicBezTo>
                <a:close/>
                <a:moveTo>
                  <a:pt x="686" y="43"/>
                </a:moveTo>
                <a:cubicBezTo>
                  <a:pt x="686" y="44"/>
                  <a:pt x="686" y="43"/>
                  <a:pt x="686" y="43"/>
                </a:cubicBezTo>
                <a:close/>
                <a:moveTo>
                  <a:pt x="689" y="38"/>
                </a:moveTo>
                <a:cubicBezTo>
                  <a:pt x="688" y="38"/>
                  <a:pt x="688" y="38"/>
                  <a:pt x="688" y="39"/>
                </a:cubicBezTo>
                <a:cubicBezTo>
                  <a:pt x="688" y="39"/>
                  <a:pt x="689" y="39"/>
                  <a:pt x="689" y="38"/>
                </a:cubicBezTo>
                <a:close/>
                <a:moveTo>
                  <a:pt x="685" y="46"/>
                </a:moveTo>
                <a:cubicBezTo>
                  <a:pt x="685" y="46"/>
                  <a:pt x="685" y="46"/>
                  <a:pt x="685" y="46"/>
                </a:cubicBezTo>
                <a:close/>
                <a:moveTo>
                  <a:pt x="685" y="45"/>
                </a:moveTo>
                <a:cubicBezTo>
                  <a:pt x="685" y="45"/>
                  <a:pt x="685" y="45"/>
                  <a:pt x="685" y="45"/>
                </a:cubicBezTo>
                <a:cubicBezTo>
                  <a:pt x="685" y="45"/>
                  <a:pt x="685" y="45"/>
                  <a:pt x="685" y="45"/>
                </a:cubicBezTo>
                <a:close/>
                <a:moveTo>
                  <a:pt x="1030" y="43"/>
                </a:moveTo>
                <a:cubicBezTo>
                  <a:pt x="1023" y="42"/>
                  <a:pt x="1012" y="41"/>
                  <a:pt x="1009" y="41"/>
                </a:cubicBezTo>
                <a:cubicBezTo>
                  <a:pt x="1019" y="42"/>
                  <a:pt x="1026" y="43"/>
                  <a:pt x="1030" y="43"/>
                </a:cubicBezTo>
                <a:close/>
                <a:moveTo>
                  <a:pt x="1122" y="54"/>
                </a:moveTo>
                <a:cubicBezTo>
                  <a:pt x="1109" y="53"/>
                  <a:pt x="1109" y="53"/>
                  <a:pt x="1109" y="53"/>
                </a:cubicBezTo>
                <a:cubicBezTo>
                  <a:pt x="1108" y="53"/>
                  <a:pt x="1118" y="54"/>
                  <a:pt x="1122" y="54"/>
                </a:cubicBezTo>
                <a:close/>
                <a:moveTo>
                  <a:pt x="1319" y="126"/>
                </a:moveTo>
                <a:cubicBezTo>
                  <a:pt x="1319" y="125"/>
                  <a:pt x="1319" y="125"/>
                  <a:pt x="1319" y="125"/>
                </a:cubicBezTo>
                <a:cubicBezTo>
                  <a:pt x="1319" y="124"/>
                  <a:pt x="1319" y="124"/>
                  <a:pt x="1319" y="124"/>
                </a:cubicBezTo>
                <a:cubicBezTo>
                  <a:pt x="1319" y="118"/>
                  <a:pt x="1316" y="112"/>
                  <a:pt x="1313" y="108"/>
                </a:cubicBezTo>
                <a:cubicBezTo>
                  <a:pt x="1309" y="103"/>
                  <a:pt x="1305" y="100"/>
                  <a:pt x="1301" y="97"/>
                </a:cubicBezTo>
                <a:cubicBezTo>
                  <a:pt x="1293" y="91"/>
                  <a:pt x="1285" y="88"/>
                  <a:pt x="1279" y="86"/>
                </a:cubicBezTo>
                <a:cubicBezTo>
                  <a:pt x="1280" y="86"/>
                  <a:pt x="1280" y="86"/>
                  <a:pt x="1278" y="85"/>
                </a:cubicBezTo>
                <a:cubicBezTo>
                  <a:pt x="1272" y="83"/>
                  <a:pt x="1269" y="82"/>
                  <a:pt x="1262" y="80"/>
                </a:cubicBezTo>
                <a:cubicBezTo>
                  <a:pt x="1239" y="73"/>
                  <a:pt x="1219" y="70"/>
                  <a:pt x="1199" y="67"/>
                </a:cubicBezTo>
                <a:cubicBezTo>
                  <a:pt x="1180" y="64"/>
                  <a:pt x="1162" y="61"/>
                  <a:pt x="1142" y="58"/>
                </a:cubicBezTo>
                <a:cubicBezTo>
                  <a:pt x="1137" y="58"/>
                  <a:pt x="1123" y="55"/>
                  <a:pt x="1119" y="55"/>
                </a:cubicBezTo>
                <a:cubicBezTo>
                  <a:pt x="1126" y="56"/>
                  <a:pt x="1135" y="57"/>
                  <a:pt x="1134" y="57"/>
                </a:cubicBezTo>
                <a:cubicBezTo>
                  <a:pt x="1122" y="56"/>
                  <a:pt x="1106" y="54"/>
                  <a:pt x="1098" y="53"/>
                </a:cubicBezTo>
                <a:cubicBezTo>
                  <a:pt x="1083" y="51"/>
                  <a:pt x="1076" y="50"/>
                  <a:pt x="1062" y="49"/>
                </a:cubicBezTo>
                <a:cubicBezTo>
                  <a:pt x="1059" y="48"/>
                  <a:pt x="1065" y="49"/>
                  <a:pt x="1058" y="48"/>
                </a:cubicBezTo>
                <a:cubicBezTo>
                  <a:pt x="1037" y="46"/>
                  <a:pt x="1027" y="45"/>
                  <a:pt x="1008" y="43"/>
                </a:cubicBezTo>
                <a:cubicBezTo>
                  <a:pt x="1003" y="43"/>
                  <a:pt x="980" y="41"/>
                  <a:pt x="974" y="41"/>
                </a:cubicBezTo>
                <a:cubicBezTo>
                  <a:pt x="968" y="40"/>
                  <a:pt x="980" y="41"/>
                  <a:pt x="975" y="41"/>
                </a:cubicBezTo>
                <a:cubicBezTo>
                  <a:pt x="927" y="38"/>
                  <a:pt x="927" y="38"/>
                  <a:pt x="927" y="38"/>
                </a:cubicBezTo>
                <a:cubicBezTo>
                  <a:pt x="923" y="38"/>
                  <a:pt x="920" y="38"/>
                  <a:pt x="914" y="38"/>
                </a:cubicBezTo>
                <a:cubicBezTo>
                  <a:pt x="909" y="37"/>
                  <a:pt x="915" y="37"/>
                  <a:pt x="908" y="37"/>
                </a:cubicBezTo>
                <a:cubicBezTo>
                  <a:pt x="902" y="37"/>
                  <a:pt x="913" y="38"/>
                  <a:pt x="912" y="38"/>
                </a:cubicBezTo>
                <a:cubicBezTo>
                  <a:pt x="903" y="37"/>
                  <a:pt x="905" y="38"/>
                  <a:pt x="900" y="38"/>
                </a:cubicBezTo>
                <a:cubicBezTo>
                  <a:pt x="888" y="37"/>
                  <a:pt x="880" y="37"/>
                  <a:pt x="869" y="37"/>
                </a:cubicBezTo>
                <a:cubicBezTo>
                  <a:pt x="835" y="36"/>
                  <a:pt x="835" y="36"/>
                  <a:pt x="835" y="36"/>
                </a:cubicBezTo>
                <a:cubicBezTo>
                  <a:pt x="811" y="36"/>
                  <a:pt x="811" y="36"/>
                  <a:pt x="811" y="36"/>
                </a:cubicBezTo>
                <a:cubicBezTo>
                  <a:pt x="786" y="36"/>
                  <a:pt x="786" y="36"/>
                  <a:pt x="786" y="36"/>
                </a:cubicBezTo>
                <a:cubicBezTo>
                  <a:pt x="781" y="36"/>
                  <a:pt x="790" y="36"/>
                  <a:pt x="782" y="36"/>
                </a:cubicBezTo>
                <a:cubicBezTo>
                  <a:pt x="749" y="36"/>
                  <a:pt x="716" y="37"/>
                  <a:pt x="692" y="38"/>
                </a:cubicBezTo>
                <a:cubicBezTo>
                  <a:pt x="729" y="36"/>
                  <a:pt x="757" y="36"/>
                  <a:pt x="790" y="36"/>
                </a:cubicBezTo>
                <a:cubicBezTo>
                  <a:pt x="795" y="36"/>
                  <a:pt x="804" y="36"/>
                  <a:pt x="809" y="36"/>
                </a:cubicBezTo>
                <a:cubicBezTo>
                  <a:pt x="811" y="36"/>
                  <a:pt x="804" y="36"/>
                  <a:pt x="811" y="36"/>
                </a:cubicBezTo>
                <a:cubicBezTo>
                  <a:pt x="818" y="36"/>
                  <a:pt x="818" y="36"/>
                  <a:pt x="818" y="36"/>
                </a:cubicBezTo>
                <a:cubicBezTo>
                  <a:pt x="814" y="36"/>
                  <a:pt x="821" y="36"/>
                  <a:pt x="823" y="37"/>
                </a:cubicBezTo>
                <a:cubicBezTo>
                  <a:pt x="851" y="37"/>
                  <a:pt x="873" y="37"/>
                  <a:pt x="898" y="38"/>
                </a:cubicBezTo>
                <a:cubicBezTo>
                  <a:pt x="902" y="38"/>
                  <a:pt x="894" y="38"/>
                  <a:pt x="900" y="38"/>
                </a:cubicBezTo>
                <a:cubicBezTo>
                  <a:pt x="927" y="39"/>
                  <a:pt x="927" y="39"/>
                  <a:pt x="927" y="39"/>
                </a:cubicBezTo>
                <a:cubicBezTo>
                  <a:pt x="930" y="40"/>
                  <a:pt x="937" y="40"/>
                  <a:pt x="933" y="40"/>
                </a:cubicBezTo>
                <a:cubicBezTo>
                  <a:pt x="901" y="38"/>
                  <a:pt x="856" y="37"/>
                  <a:pt x="817" y="37"/>
                </a:cubicBezTo>
                <a:cubicBezTo>
                  <a:pt x="806" y="37"/>
                  <a:pt x="793" y="37"/>
                  <a:pt x="787" y="37"/>
                </a:cubicBezTo>
                <a:cubicBezTo>
                  <a:pt x="804" y="37"/>
                  <a:pt x="818" y="37"/>
                  <a:pt x="833" y="38"/>
                </a:cubicBezTo>
                <a:cubicBezTo>
                  <a:pt x="853" y="38"/>
                  <a:pt x="874" y="38"/>
                  <a:pt x="893" y="39"/>
                </a:cubicBezTo>
                <a:cubicBezTo>
                  <a:pt x="906" y="40"/>
                  <a:pt x="906" y="40"/>
                  <a:pt x="906" y="40"/>
                </a:cubicBezTo>
                <a:cubicBezTo>
                  <a:pt x="920" y="40"/>
                  <a:pt x="920" y="40"/>
                  <a:pt x="920" y="40"/>
                </a:cubicBezTo>
                <a:cubicBezTo>
                  <a:pt x="929" y="41"/>
                  <a:pt x="929" y="41"/>
                  <a:pt x="929" y="41"/>
                </a:cubicBezTo>
                <a:cubicBezTo>
                  <a:pt x="937" y="41"/>
                  <a:pt x="944" y="41"/>
                  <a:pt x="953" y="42"/>
                </a:cubicBezTo>
                <a:cubicBezTo>
                  <a:pt x="968" y="43"/>
                  <a:pt x="983" y="44"/>
                  <a:pt x="999" y="46"/>
                </a:cubicBezTo>
                <a:cubicBezTo>
                  <a:pt x="1002" y="46"/>
                  <a:pt x="1001" y="46"/>
                  <a:pt x="997" y="46"/>
                </a:cubicBezTo>
                <a:cubicBezTo>
                  <a:pt x="977" y="44"/>
                  <a:pt x="974" y="44"/>
                  <a:pt x="954" y="43"/>
                </a:cubicBezTo>
                <a:cubicBezTo>
                  <a:pt x="956" y="43"/>
                  <a:pt x="958" y="43"/>
                  <a:pt x="957" y="43"/>
                </a:cubicBezTo>
                <a:cubicBezTo>
                  <a:pt x="951" y="43"/>
                  <a:pt x="949" y="42"/>
                  <a:pt x="945" y="42"/>
                </a:cubicBezTo>
                <a:cubicBezTo>
                  <a:pt x="960" y="43"/>
                  <a:pt x="958" y="43"/>
                  <a:pt x="953" y="43"/>
                </a:cubicBezTo>
                <a:cubicBezTo>
                  <a:pt x="916" y="41"/>
                  <a:pt x="870" y="39"/>
                  <a:pt x="840" y="39"/>
                </a:cubicBezTo>
                <a:cubicBezTo>
                  <a:pt x="836" y="39"/>
                  <a:pt x="834" y="39"/>
                  <a:pt x="829" y="39"/>
                </a:cubicBezTo>
                <a:cubicBezTo>
                  <a:pt x="794" y="38"/>
                  <a:pt x="755" y="38"/>
                  <a:pt x="718" y="40"/>
                </a:cubicBezTo>
                <a:cubicBezTo>
                  <a:pt x="761" y="39"/>
                  <a:pt x="805" y="38"/>
                  <a:pt x="854" y="39"/>
                </a:cubicBezTo>
                <a:cubicBezTo>
                  <a:pt x="856" y="39"/>
                  <a:pt x="854" y="39"/>
                  <a:pt x="859" y="40"/>
                </a:cubicBezTo>
                <a:cubicBezTo>
                  <a:pt x="880" y="40"/>
                  <a:pt x="904" y="41"/>
                  <a:pt x="920" y="42"/>
                </a:cubicBezTo>
                <a:cubicBezTo>
                  <a:pt x="941" y="44"/>
                  <a:pt x="941" y="44"/>
                  <a:pt x="941" y="44"/>
                </a:cubicBezTo>
                <a:cubicBezTo>
                  <a:pt x="993" y="47"/>
                  <a:pt x="1030" y="51"/>
                  <a:pt x="1079" y="57"/>
                </a:cubicBezTo>
                <a:cubicBezTo>
                  <a:pt x="1079" y="57"/>
                  <a:pt x="1082" y="57"/>
                  <a:pt x="1084" y="57"/>
                </a:cubicBezTo>
                <a:cubicBezTo>
                  <a:pt x="1073" y="57"/>
                  <a:pt x="1073" y="57"/>
                  <a:pt x="1073" y="57"/>
                </a:cubicBezTo>
                <a:cubicBezTo>
                  <a:pt x="1049" y="54"/>
                  <a:pt x="1049" y="54"/>
                  <a:pt x="1049" y="54"/>
                </a:cubicBezTo>
                <a:cubicBezTo>
                  <a:pt x="1008" y="50"/>
                  <a:pt x="950" y="45"/>
                  <a:pt x="898" y="43"/>
                </a:cubicBezTo>
                <a:cubicBezTo>
                  <a:pt x="892" y="43"/>
                  <a:pt x="897" y="43"/>
                  <a:pt x="901" y="44"/>
                </a:cubicBezTo>
                <a:cubicBezTo>
                  <a:pt x="926" y="45"/>
                  <a:pt x="948" y="46"/>
                  <a:pt x="975" y="48"/>
                </a:cubicBezTo>
                <a:cubicBezTo>
                  <a:pt x="984" y="50"/>
                  <a:pt x="974" y="49"/>
                  <a:pt x="954" y="48"/>
                </a:cubicBezTo>
                <a:cubicBezTo>
                  <a:pt x="937" y="47"/>
                  <a:pt x="914" y="45"/>
                  <a:pt x="893" y="45"/>
                </a:cubicBezTo>
                <a:cubicBezTo>
                  <a:pt x="871" y="44"/>
                  <a:pt x="851" y="43"/>
                  <a:pt x="841" y="43"/>
                </a:cubicBezTo>
                <a:cubicBezTo>
                  <a:pt x="791" y="42"/>
                  <a:pt x="742" y="43"/>
                  <a:pt x="693" y="45"/>
                </a:cubicBezTo>
                <a:cubicBezTo>
                  <a:pt x="689" y="45"/>
                  <a:pt x="689" y="45"/>
                  <a:pt x="689" y="45"/>
                </a:cubicBezTo>
                <a:cubicBezTo>
                  <a:pt x="689" y="45"/>
                  <a:pt x="689" y="45"/>
                  <a:pt x="689" y="45"/>
                </a:cubicBezTo>
                <a:cubicBezTo>
                  <a:pt x="688" y="45"/>
                  <a:pt x="688" y="45"/>
                  <a:pt x="688" y="45"/>
                </a:cubicBezTo>
                <a:cubicBezTo>
                  <a:pt x="686" y="45"/>
                  <a:pt x="686" y="45"/>
                  <a:pt x="686" y="45"/>
                </a:cubicBezTo>
                <a:cubicBezTo>
                  <a:pt x="686" y="45"/>
                  <a:pt x="687" y="45"/>
                  <a:pt x="688" y="45"/>
                </a:cubicBezTo>
                <a:cubicBezTo>
                  <a:pt x="689" y="45"/>
                  <a:pt x="689" y="45"/>
                  <a:pt x="689" y="45"/>
                </a:cubicBezTo>
                <a:cubicBezTo>
                  <a:pt x="689" y="45"/>
                  <a:pt x="689" y="45"/>
                  <a:pt x="689" y="45"/>
                </a:cubicBezTo>
                <a:cubicBezTo>
                  <a:pt x="689" y="45"/>
                  <a:pt x="689" y="45"/>
                  <a:pt x="689" y="45"/>
                </a:cubicBezTo>
                <a:cubicBezTo>
                  <a:pt x="692" y="45"/>
                  <a:pt x="692" y="45"/>
                  <a:pt x="692" y="45"/>
                </a:cubicBezTo>
                <a:cubicBezTo>
                  <a:pt x="701" y="45"/>
                  <a:pt x="701" y="45"/>
                  <a:pt x="701" y="45"/>
                </a:cubicBezTo>
                <a:cubicBezTo>
                  <a:pt x="701" y="45"/>
                  <a:pt x="703" y="44"/>
                  <a:pt x="707" y="44"/>
                </a:cubicBezTo>
                <a:cubicBezTo>
                  <a:pt x="756" y="43"/>
                  <a:pt x="811" y="43"/>
                  <a:pt x="855" y="43"/>
                </a:cubicBezTo>
                <a:cubicBezTo>
                  <a:pt x="873" y="44"/>
                  <a:pt x="908" y="45"/>
                  <a:pt x="926" y="47"/>
                </a:cubicBezTo>
                <a:cubicBezTo>
                  <a:pt x="922" y="47"/>
                  <a:pt x="907" y="46"/>
                  <a:pt x="888" y="46"/>
                </a:cubicBezTo>
                <a:cubicBezTo>
                  <a:pt x="907" y="46"/>
                  <a:pt x="925" y="48"/>
                  <a:pt x="941" y="49"/>
                </a:cubicBezTo>
                <a:cubicBezTo>
                  <a:pt x="955" y="49"/>
                  <a:pt x="978" y="51"/>
                  <a:pt x="985" y="52"/>
                </a:cubicBezTo>
                <a:cubicBezTo>
                  <a:pt x="986" y="52"/>
                  <a:pt x="984" y="52"/>
                  <a:pt x="985" y="52"/>
                </a:cubicBezTo>
                <a:cubicBezTo>
                  <a:pt x="986" y="52"/>
                  <a:pt x="996" y="53"/>
                  <a:pt x="997" y="53"/>
                </a:cubicBezTo>
                <a:cubicBezTo>
                  <a:pt x="1004" y="53"/>
                  <a:pt x="1003" y="53"/>
                  <a:pt x="1011" y="54"/>
                </a:cubicBezTo>
                <a:cubicBezTo>
                  <a:pt x="1022" y="55"/>
                  <a:pt x="1022" y="55"/>
                  <a:pt x="1029" y="56"/>
                </a:cubicBezTo>
                <a:cubicBezTo>
                  <a:pt x="1067" y="59"/>
                  <a:pt x="1104" y="64"/>
                  <a:pt x="1142" y="69"/>
                </a:cubicBezTo>
                <a:cubicBezTo>
                  <a:pt x="1154" y="71"/>
                  <a:pt x="1154" y="71"/>
                  <a:pt x="1154" y="71"/>
                </a:cubicBezTo>
                <a:cubicBezTo>
                  <a:pt x="1158" y="72"/>
                  <a:pt x="1155" y="72"/>
                  <a:pt x="1159" y="72"/>
                </a:cubicBezTo>
                <a:cubicBezTo>
                  <a:pt x="1162" y="73"/>
                  <a:pt x="1161" y="72"/>
                  <a:pt x="1165" y="73"/>
                </a:cubicBezTo>
                <a:cubicBezTo>
                  <a:pt x="1179" y="75"/>
                  <a:pt x="1196" y="78"/>
                  <a:pt x="1211" y="81"/>
                </a:cubicBezTo>
                <a:cubicBezTo>
                  <a:pt x="1229" y="84"/>
                  <a:pt x="1249" y="88"/>
                  <a:pt x="1267" y="94"/>
                </a:cubicBezTo>
                <a:cubicBezTo>
                  <a:pt x="1275" y="97"/>
                  <a:pt x="1284" y="101"/>
                  <a:pt x="1291" y="105"/>
                </a:cubicBezTo>
                <a:cubicBezTo>
                  <a:pt x="1298" y="109"/>
                  <a:pt x="1303" y="114"/>
                  <a:pt x="1305" y="119"/>
                </a:cubicBezTo>
                <a:cubicBezTo>
                  <a:pt x="1306" y="122"/>
                  <a:pt x="1306" y="121"/>
                  <a:pt x="1306" y="121"/>
                </a:cubicBezTo>
                <a:cubicBezTo>
                  <a:pt x="1306" y="121"/>
                  <a:pt x="1306" y="121"/>
                  <a:pt x="1307" y="124"/>
                </a:cubicBezTo>
                <a:cubicBezTo>
                  <a:pt x="1307" y="125"/>
                  <a:pt x="1307" y="126"/>
                  <a:pt x="1307" y="126"/>
                </a:cubicBezTo>
                <a:cubicBezTo>
                  <a:pt x="1307" y="127"/>
                  <a:pt x="1306" y="127"/>
                  <a:pt x="1306" y="128"/>
                </a:cubicBezTo>
                <a:cubicBezTo>
                  <a:pt x="1304" y="130"/>
                  <a:pt x="1302" y="132"/>
                  <a:pt x="1300" y="134"/>
                </a:cubicBezTo>
                <a:cubicBezTo>
                  <a:pt x="1296" y="138"/>
                  <a:pt x="1291" y="142"/>
                  <a:pt x="1285" y="145"/>
                </a:cubicBezTo>
                <a:cubicBezTo>
                  <a:pt x="1274" y="152"/>
                  <a:pt x="1262" y="158"/>
                  <a:pt x="1250" y="163"/>
                </a:cubicBezTo>
                <a:cubicBezTo>
                  <a:pt x="1247" y="164"/>
                  <a:pt x="1244" y="165"/>
                  <a:pt x="1241" y="166"/>
                </a:cubicBezTo>
                <a:cubicBezTo>
                  <a:pt x="1231" y="169"/>
                  <a:pt x="1231" y="169"/>
                  <a:pt x="1231" y="169"/>
                </a:cubicBezTo>
                <a:cubicBezTo>
                  <a:pt x="1224" y="171"/>
                  <a:pt x="1218" y="173"/>
                  <a:pt x="1211" y="175"/>
                </a:cubicBezTo>
                <a:cubicBezTo>
                  <a:pt x="1198" y="178"/>
                  <a:pt x="1184" y="182"/>
                  <a:pt x="1171" y="185"/>
                </a:cubicBezTo>
                <a:cubicBezTo>
                  <a:pt x="1167" y="186"/>
                  <a:pt x="1170" y="185"/>
                  <a:pt x="1164" y="186"/>
                </a:cubicBezTo>
                <a:cubicBezTo>
                  <a:pt x="1156" y="188"/>
                  <a:pt x="1158" y="188"/>
                  <a:pt x="1152" y="189"/>
                </a:cubicBezTo>
                <a:cubicBezTo>
                  <a:pt x="1147" y="190"/>
                  <a:pt x="1144" y="191"/>
                  <a:pt x="1141" y="191"/>
                </a:cubicBezTo>
                <a:cubicBezTo>
                  <a:pt x="1110" y="197"/>
                  <a:pt x="1078" y="201"/>
                  <a:pt x="1045" y="205"/>
                </a:cubicBezTo>
                <a:cubicBezTo>
                  <a:pt x="1013" y="208"/>
                  <a:pt x="980" y="210"/>
                  <a:pt x="947" y="213"/>
                </a:cubicBezTo>
                <a:cubicBezTo>
                  <a:pt x="885" y="217"/>
                  <a:pt x="823" y="220"/>
                  <a:pt x="765" y="221"/>
                </a:cubicBezTo>
                <a:cubicBezTo>
                  <a:pt x="719" y="222"/>
                  <a:pt x="675" y="223"/>
                  <a:pt x="633" y="222"/>
                </a:cubicBezTo>
                <a:cubicBezTo>
                  <a:pt x="578" y="222"/>
                  <a:pt x="530" y="221"/>
                  <a:pt x="478" y="219"/>
                </a:cubicBezTo>
                <a:cubicBezTo>
                  <a:pt x="441" y="218"/>
                  <a:pt x="400" y="216"/>
                  <a:pt x="368" y="214"/>
                </a:cubicBezTo>
                <a:cubicBezTo>
                  <a:pt x="350" y="214"/>
                  <a:pt x="350" y="214"/>
                  <a:pt x="350" y="214"/>
                </a:cubicBezTo>
                <a:cubicBezTo>
                  <a:pt x="321" y="212"/>
                  <a:pt x="321" y="212"/>
                  <a:pt x="321" y="212"/>
                </a:cubicBezTo>
                <a:cubicBezTo>
                  <a:pt x="296" y="210"/>
                  <a:pt x="270" y="209"/>
                  <a:pt x="244" y="206"/>
                </a:cubicBezTo>
                <a:cubicBezTo>
                  <a:pt x="215" y="204"/>
                  <a:pt x="188" y="201"/>
                  <a:pt x="160" y="198"/>
                </a:cubicBezTo>
                <a:cubicBezTo>
                  <a:pt x="144" y="196"/>
                  <a:pt x="129" y="194"/>
                  <a:pt x="114" y="191"/>
                </a:cubicBezTo>
                <a:cubicBezTo>
                  <a:pt x="103" y="189"/>
                  <a:pt x="93" y="187"/>
                  <a:pt x="82" y="185"/>
                </a:cubicBezTo>
                <a:cubicBezTo>
                  <a:pt x="68" y="182"/>
                  <a:pt x="53" y="178"/>
                  <a:pt x="40" y="172"/>
                </a:cubicBezTo>
                <a:cubicBezTo>
                  <a:pt x="33" y="170"/>
                  <a:pt x="26" y="166"/>
                  <a:pt x="22" y="163"/>
                </a:cubicBezTo>
                <a:cubicBezTo>
                  <a:pt x="17" y="159"/>
                  <a:pt x="14" y="154"/>
                  <a:pt x="14" y="149"/>
                </a:cubicBezTo>
                <a:cubicBezTo>
                  <a:pt x="14" y="144"/>
                  <a:pt x="19" y="137"/>
                  <a:pt x="26" y="131"/>
                </a:cubicBezTo>
                <a:cubicBezTo>
                  <a:pt x="33" y="126"/>
                  <a:pt x="41" y="121"/>
                  <a:pt x="50" y="117"/>
                </a:cubicBezTo>
                <a:cubicBezTo>
                  <a:pt x="67" y="108"/>
                  <a:pt x="85" y="101"/>
                  <a:pt x="103" y="95"/>
                </a:cubicBezTo>
                <a:cubicBezTo>
                  <a:pt x="144" y="82"/>
                  <a:pt x="195" y="70"/>
                  <a:pt x="235" y="61"/>
                </a:cubicBezTo>
                <a:cubicBezTo>
                  <a:pt x="268" y="55"/>
                  <a:pt x="302" y="49"/>
                  <a:pt x="340" y="44"/>
                </a:cubicBezTo>
                <a:cubicBezTo>
                  <a:pt x="350" y="42"/>
                  <a:pt x="350" y="42"/>
                  <a:pt x="350" y="42"/>
                </a:cubicBezTo>
                <a:cubicBezTo>
                  <a:pt x="407" y="35"/>
                  <a:pt x="471" y="28"/>
                  <a:pt x="517" y="25"/>
                </a:cubicBezTo>
                <a:cubicBezTo>
                  <a:pt x="534" y="24"/>
                  <a:pt x="549" y="23"/>
                  <a:pt x="565" y="22"/>
                </a:cubicBezTo>
                <a:cubicBezTo>
                  <a:pt x="583" y="21"/>
                  <a:pt x="599" y="20"/>
                  <a:pt x="616" y="19"/>
                </a:cubicBezTo>
                <a:cubicBezTo>
                  <a:pt x="632" y="19"/>
                  <a:pt x="632" y="19"/>
                  <a:pt x="632" y="19"/>
                </a:cubicBezTo>
                <a:cubicBezTo>
                  <a:pt x="649" y="18"/>
                  <a:pt x="666" y="17"/>
                  <a:pt x="684" y="17"/>
                </a:cubicBezTo>
                <a:cubicBezTo>
                  <a:pt x="712" y="16"/>
                  <a:pt x="742" y="16"/>
                  <a:pt x="774" y="16"/>
                </a:cubicBezTo>
                <a:cubicBezTo>
                  <a:pt x="799" y="16"/>
                  <a:pt x="836" y="16"/>
                  <a:pt x="864" y="16"/>
                </a:cubicBezTo>
                <a:cubicBezTo>
                  <a:pt x="912" y="18"/>
                  <a:pt x="961" y="19"/>
                  <a:pt x="1010" y="23"/>
                </a:cubicBezTo>
                <a:cubicBezTo>
                  <a:pt x="1026" y="24"/>
                  <a:pt x="1041" y="26"/>
                  <a:pt x="1058" y="27"/>
                </a:cubicBezTo>
                <a:cubicBezTo>
                  <a:pt x="1075" y="29"/>
                  <a:pt x="1096" y="31"/>
                  <a:pt x="1117" y="35"/>
                </a:cubicBezTo>
                <a:cubicBezTo>
                  <a:pt x="1123" y="36"/>
                  <a:pt x="1123" y="36"/>
                  <a:pt x="1123" y="36"/>
                </a:cubicBezTo>
                <a:cubicBezTo>
                  <a:pt x="1123" y="36"/>
                  <a:pt x="1123" y="36"/>
                  <a:pt x="1123" y="36"/>
                </a:cubicBezTo>
                <a:cubicBezTo>
                  <a:pt x="1124" y="36"/>
                  <a:pt x="1124" y="36"/>
                  <a:pt x="1124" y="36"/>
                </a:cubicBezTo>
                <a:cubicBezTo>
                  <a:pt x="1125" y="36"/>
                  <a:pt x="1125" y="36"/>
                  <a:pt x="1125" y="36"/>
                </a:cubicBezTo>
                <a:cubicBezTo>
                  <a:pt x="1125" y="36"/>
                  <a:pt x="1127" y="36"/>
                  <a:pt x="1127" y="37"/>
                </a:cubicBezTo>
                <a:cubicBezTo>
                  <a:pt x="1127" y="38"/>
                  <a:pt x="1128" y="36"/>
                  <a:pt x="1129" y="37"/>
                </a:cubicBezTo>
                <a:cubicBezTo>
                  <a:pt x="1129" y="37"/>
                  <a:pt x="1129" y="37"/>
                  <a:pt x="1129" y="38"/>
                </a:cubicBezTo>
                <a:cubicBezTo>
                  <a:pt x="1129" y="38"/>
                  <a:pt x="1129" y="38"/>
                  <a:pt x="1130" y="38"/>
                </a:cubicBezTo>
                <a:cubicBezTo>
                  <a:pt x="1130" y="38"/>
                  <a:pt x="1130" y="39"/>
                  <a:pt x="1131" y="39"/>
                </a:cubicBezTo>
                <a:cubicBezTo>
                  <a:pt x="1131" y="39"/>
                  <a:pt x="1131" y="39"/>
                  <a:pt x="1131" y="39"/>
                </a:cubicBezTo>
                <a:cubicBezTo>
                  <a:pt x="1132" y="39"/>
                  <a:pt x="1132" y="39"/>
                  <a:pt x="1133" y="39"/>
                </a:cubicBezTo>
                <a:cubicBezTo>
                  <a:pt x="1133" y="39"/>
                  <a:pt x="1134" y="39"/>
                  <a:pt x="1134" y="39"/>
                </a:cubicBezTo>
                <a:cubicBezTo>
                  <a:pt x="1135" y="39"/>
                  <a:pt x="1135" y="39"/>
                  <a:pt x="1135" y="39"/>
                </a:cubicBezTo>
                <a:cubicBezTo>
                  <a:pt x="1136" y="39"/>
                  <a:pt x="1136" y="39"/>
                  <a:pt x="1137" y="38"/>
                </a:cubicBezTo>
                <a:cubicBezTo>
                  <a:pt x="1137" y="38"/>
                  <a:pt x="1138" y="38"/>
                  <a:pt x="1138" y="38"/>
                </a:cubicBezTo>
                <a:cubicBezTo>
                  <a:pt x="1138" y="38"/>
                  <a:pt x="1139" y="38"/>
                  <a:pt x="1139" y="38"/>
                </a:cubicBezTo>
                <a:cubicBezTo>
                  <a:pt x="1140" y="37"/>
                  <a:pt x="1141" y="36"/>
                  <a:pt x="1142" y="36"/>
                </a:cubicBezTo>
                <a:cubicBezTo>
                  <a:pt x="1142" y="36"/>
                  <a:pt x="1142" y="35"/>
                  <a:pt x="1143" y="35"/>
                </a:cubicBezTo>
                <a:cubicBezTo>
                  <a:pt x="1143" y="35"/>
                  <a:pt x="1143" y="35"/>
                  <a:pt x="1143" y="35"/>
                </a:cubicBezTo>
                <a:cubicBezTo>
                  <a:pt x="1143" y="34"/>
                  <a:pt x="1143" y="33"/>
                  <a:pt x="1144" y="33"/>
                </a:cubicBezTo>
                <a:cubicBezTo>
                  <a:pt x="1144" y="33"/>
                  <a:pt x="1144" y="33"/>
                  <a:pt x="1144" y="33"/>
                </a:cubicBezTo>
                <a:cubicBezTo>
                  <a:pt x="1144" y="32"/>
                  <a:pt x="1144" y="31"/>
                  <a:pt x="1144" y="30"/>
                </a:cubicBezTo>
                <a:cubicBezTo>
                  <a:pt x="1144" y="29"/>
                  <a:pt x="1144" y="28"/>
                  <a:pt x="1144" y="28"/>
                </a:cubicBezTo>
                <a:cubicBezTo>
                  <a:pt x="1144" y="28"/>
                  <a:pt x="1144" y="27"/>
                  <a:pt x="1144" y="27"/>
                </a:cubicBezTo>
                <a:cubicBezTo>
                  <a:pt x="1144" y="26"/>
                  <a:pt x="1143" y="26"/>
                  <a:pt x="1143" y="26"/>
                </a:cubicBezTo>
                <a:cubicBezTo>
                  <a:pt x="1143" y="25"/>
                  <a:pt x="1143" y="25"/>
                  <a:pt x="1143" y="25"/>
                </a:cubicBezTo>
                <a:cubicBezTo>
                  <a:pt x="1143" y="25"/>
                  <a:pt x="1142" y="24"/>
                  <a:pt x="1142" y="24"/>
                </a:cubicBezTo>
                <a:cubicBezTo>
                  <a:pt x="1142" y="24"/>
                  <a:pt x="1142" y="24"/>
                  <a:pt x="1142" y="24"/>
                </a:cubicBezTo>
                <a:cubicBezTo>
                  <a:pt x="1141" y="23"/>
                  <a:pt x="1141" y="22"/>
                  <a:pt x="1140" y="22"/>
                </a:cubicBezTo>
                <a:cubicBezTo>
                  <a:pt x="1140" y="22"/>
                  <a:pt x="1139" y="21"/>
                  <a:pt x="1139" y="21"/>
                </a:cubicBezTo>
                <a:cubicBezTo>
                  <a:pt x="1138" y="21"/>
                  <a:pt x="1137" y="21"/>
                  <a:pt x="1137" y="20"/>
                </a:cubicBezTo>
                <a:cubicBezTo>
                  <a:pt x="1137" y="20"/>
                  <a:pt x="1137" y="20"/>
                  <a:pt x="1137" y="20"/>
                </a:cubicBezTo>
                <a:cubicBezTo>
                  <a:pt x="1137" y="20"/>
                  <a:pt x="1136" y="20"/>
                  <a:pt x="1136" y="20"/>
                </a:cubicBezTo>
                <a:cubicBezTo>
                  <a:pt x="1136" y="20"/>
                  <a:pt x="1135" y="20"/>
                  <a:pt x="1135" y="20"/>
                </a:cubicBezTo>
                <a:cubicBezTo>
                  <a:pt x="1135" y="20"/>
                  <a:pt x="1134" y="19"/>
                  <a:pt x="1134" y="19"/>
                </a:cubicBezTo>
                <a:cubicBezTo>
                  <a:pt x="1134" y="19"/>
                  <a:pt x="1134" y="20"/>
                  <a:pt x="1133" y="20"/>
                </a:cubicBezTo>
                <a:cubicBezTo>
                  <a:pt x="1133" y="20"/>
                  <a:pt x="1132" y="19"/>
                  <a:pt x="1132" y="19"/>
                </a:cubicBezTo>
                <a:cubicBezTo>
                  <a:pt x="1131" y="19"/>
                  <a:pt x="1131" y="19"/>
                  <a:pt x="1131" y="19"/>
                </a:cubicBezTo>
                <a:cubicBezTo>
                  <a:pt x="1131" y="19"/>
                  <a:pt x="1130" y="19"/>
                  <a:pt x="1130" y="20"/>
                </a:cubicBezTo>
                <a:cubicBezTo>
                  <a:pt x="1130" y="20"/>
                  <a:pt x="1128" y="19"/>
                  <a:pt x="1127" y="20"/>
                </a:cubicBezTo>
                <a:cubicBezTo>
                  <a:pt x="1127" y="19"/>
                  <a:pt x="1127" y="19"/>
                  <a:pt x="1126" y="19"/>
                </a:cubicBezTo>
                <a:cubicBezTo>
                  <a:pt x="1126" y="19"/>
                  <a:pt x="1126" y="19"/>
                  <a:pt x="1126" y="19"/>
                </a:cubicBezTo>
                <a:cubicBezTo>
                  <a:pt x="1126" y="19"/>
                  <a:pt x="1126" y="19"/>
                  <a:pt x="1126" y="19"/>
                </a:cubicBezTo>
                <a:cubicBezTo>
                  <a:pt x="1122" y="19"/>
                  <a:pt x="1122" y="19"/>
                  <a:pt x="1122" y="19"/>
                </a:cubicBezTo>
                <a:cubicBezTo>
                  <a:pt x="1103" y="16"/>
                  <a:pt x="1103" y="16"/>
                  <a:pt x="1103" y="16"/>
                </a:cubicBezTo>
                <a:cubicBezTo>
                  <a:pt x="1098" y="15"/>
                  <a:pt x="1092" y="15"/>
                  <a:pt x="1087" y="14"/>
                </a:cubicBezTo>
                <a:cubicBezTo>
                  <a:pt x="1078" y="13"/>
                  <a:pt x="1067" y="12"/>
                  <a:pt x="1056" y="11"/>
                </a:cubicBezTo>
                <a:cubicBezTo>
                  <a:pt x="1037" y="9"/>
                  <a:pt x="1021" y="8"/>
                  <a:pt x="1005" y="7"/>
                </a:cubicBezTo>
                <a:cubicBezTo>
                  <a:pt x="981" y="5"/>
                  <a:pt x="964" y="4"/>
                  <a:pt x="944" y="3"/>
                </a:cubicBezTo>
                <a:cubicBezTo>
                  <a:pt x="920" y="2"/>
                  <a:pt x="920" y="2"/>
                  <a:pt x="920" y="2"/>
                </a:cubicBezTo>
                <a:cubicBezTo>
                  <a:pt x="898" y="2"/>
                  <a:pt x="898" y="2"/>
                  <a:pt x="898" y="2"/>
                </a:cubicBezTo>
                <a:cubicBezTo>
                  <a:pt x="875" y="1"/>
                  <a:pt x="875" y="1"/>
                  <a:pt x="875" y="1"/>
                </a:cubicBezTo>
                <a:cubicBezTo>
                  <a:pt x="860" y="1"/>
                  <a:pt x="860" y="1"/>
                  <a:pt x="860" y="1"/>
                </a:cubicBezTo>
                <a:cubicBezTo>
                  <a:pt x="844" y="0"/>
                  <a:pt x="844" y="0"/>
                  <a:pt x="844" y="0"/>
                </a:cubicBezTo>
                <a:cubicBezTo>
                  <a:pt x="824" y="0"/>
                  <a:pt x="824" y="0"/>
                  <a:pt x="824" y="0"/>
                </a:cubicBezTo>
                <a:cubicBezTo>
                  <a:pt x="800" y="0"/>
                  <a:pt x="773" y="0"/>
                  <a:pt x="750" y="1"/>
                </a:cubicBezTo>
                <a:cubicBezTo>
                  <a:pt x="708" y="1"/>
                  <a:pt x="671" y="2"/>
                  <a:pt x="622" y="4"/>
                </a:cubicBezTo>
                <a:cubicBezTo>
                  <a:pt x="587" y="6"/>
                  <a:pt x="587" y="6"/>
                  <a:pt x="587" y="6"/>
                </a:cubicBezTo>
                <a:cubicBezTo>
                  <a:pt x="584" y="6"/>
                  <a:pt x="584" y="6"/>
                  <a:pt x="580" y="6"/>
                </a:cubicBezTo>
                <a:cubicBezTo>
                  <a:pt x="554" y="7"/>
                  <a:pt x="527" y="10"/>
                  <a:pt x="500" y="11"/>
                </a:cubicBezTo>
                <a:cubicBezTo>
                  <a:pt x="497" y="12"/>
                  <a:pt x="497" y="12"/>
                  <a:pt x="497" y="12"/>
                </a:cubicBezTo>
                <a:cubicBezTo>
                  <a:pt x="460" y="14"/>
                  <a:pt x="414" y="19"/>
                  <a:pt x="385" y="23"/>
                </a:cubicBezTo>
                <a:cubicBezTo>
                  <a:pt x="363" y="25"/>
                  <a:pt x="337" y="29"/>
                  <a:pt x="309" y="33"/>
                </a:cubicBezTo>
                <a:cubicBezTo>
                  <a:pt x="297" y="35"/>
                  <a:pt x="284" y="37"/>
                  <a:pt x="272" y="39"/>
                </a:cubicBezTo>
                <a:cubicBezTo>
                  <a:pt x="249" y="44"/>
                  <a:pt x="218" y="50"/>
                  <a:pt x="196" y="55"/>
                </a:cubicBezTo>
                <a:cubicBezTo>
                  <a:pt x="176" y="60"/>
                  <a:pt x="176" y="60"/>
                  <a:pt x="176" y="60"/>
                </a:cubicBezTo>
                <a:cubicBezTo>
                  <a:pt x="164" y="63"/>
                  <a:pt x="152" y="66"/>
                  <a:pt x="139" y="69"/>
                </a:cubicBezTo>
                <a:cubicBezTo>
                  <a:pt x="115" y="76"/>
                  <a:pt x="89" y="84"/>
                  <a:pt x="65" y="94"/>
                </a:cubicBezTo>
                <a:cubicBezTo>
                  <a:pt x="53" y="99"/>
                  <a:pt x="41" y="104"/>
                  <a:pt x="30" y="111"/>
                </a:cubicBezTo>
                <a:cubicBezTo>
                  <a:pt x="25" y="114"/>
                  <a:pt x="19" y="118"/>
                  <a:pt x="15" y="122"/>
                </a:cubicBezTo>
                <a:cubicBezTo>
                  <a:pt x="10" y="127"/>
                  <a:pt x="5" y="131"/>
                  <a:pt x="2" y="138"/>
                </a:cubicBezTo>
                <a:cubicBezTo>
                  <a:pt x="1" y="142"/>
                  <a:pt x="0" y="146"/>
                  <a:pt x="0" y="151"/>
                </a:cubicBezTo>
                <a:cubicBezTo>
                  <a:pt x="0" y="155"/>
                  <a:pt x="1" y="159"/>
                  <a:pt x="3" y="163"/>
                </a:cubicBezTo>
                <a:cubicBezTo>
                  <a:pt x="4" y="165"/>
                  <a:pt x="6" y="166"/>
                  <a:pt x="7" y="168"/>
                </a:cubicBezTo>
                <a:cubicBezTo>
                  <a:pt x="8" y="169"/>
                  <a:pt x="10" y="171"/>
                  <a:pt x="11" y="172"/>
                </a:cubicBezTo>
                <a:cubicBezTo>
                  <a:pt x="14" y="175"/>
                  <a:pt x="17" y="177"/>
                  <a:pt x="21" y="179"/>
                </a:cubicBezTo>
                <a:cubicBezTo>
                  <a:pt x="33" y="186"/>
                  <a:pt x="45" y="190"/>
                  <a:pt x="58" y="193"/>
                </a:cubicBezTo>
                <a:cubicBezTo>
                  <a:pt x="70" y="197"/>
                  <a:pt x="83" y="200"/>
                  <a:pt x="95" y="202"/>
                </a:cubicBezTo>
                <a:cubicBezTo>
                  <a:pt x="101" y="203"/>
                  <a:pt x="108" y="204"/>
                  <a:pt x="113" y="205"/>
                </a:cubicBezTo>
                <a:cubicBezTo>
                  <a:pt x="128" y="208"/>
                  <a:pt x="142" y="210"/>
                  <a:pt x="158" y="212"/>
                </a:cubicBezTo>
                <a:cubicBezTo>
                  <a:pt x="197" y="217"/>
                  <a:pt x="236" y="220"/>
                  <a:pt x="272" y="223"/>
                </a:cubicBezTo>
                <a:cubicBezTo>
                  <a:pt x="318" y="226"/>
                  <a:pt x="386" y="230"/>
                  <a:pt x="440" y="232"/>
                </a:cubicBezTo>
                <a:cubicBezTo>
                  <a:pt x="452" y="232"/>
                  <a:pt x="464" y="233"/>
                  <a:pt x="476" y="233"/>
                </a:cubicBezTo>
                <a:cubicBezTo>
                  <a:pt x="515" y="234"/>
                  <a:pt x="564" y="235"/>
                  <a:pt x="605" y="236"/>
                </a:cubicBezTo>
                <a:cubicBezTo>
                  <a:pt x="690" y="237"/>
                  <a:pt x="777" y="235"/>
                  <a:pt x="863" y="231"/>
                </a:cubicBezTo>
                <a:cubicBezTo>
                  <a:pt x="906" y="229"/>
                  <a:pt x="950" y="227"/>
                  <a:pt x="992" y="223"/>
                </a:cubicBezTo>
                <a:cubicBezTo>
                  <a:pt x="1035" y="220"/>
                  <a:pt x="1078" y="216"/>
                  <a:pt x="1120" y="209"/>
                </a:cubicBezTo>
                <a:cubicBezTo>
                  <a:pt x="1133" y="207"/>
                  <a:pt x="1153" y="203"/>
                  <a:pt x="1164" y="200"/>
                </a:cubicBezTo>
                <a:cubicBezTo>
                  <a:pt x="1167" y="200"/>
                  <a:pt x="1174" y="198"/>
                  <a:pt x="1180" y="197"/>
                </a:cubicBezTo>
                <a:cubicBezTo>
                  <a:pt x="1201" y="191"/>
                  <a:pt x="1226" y="184"/>
                  <a:pt x="1252" y="176"/>
                </a:cubicBezTo>
                <a:cubicBezTo>
                  <a:pt x="1259" y="174"/>
                  <a:pt x="1274" y="167"/>
                  <a:pt x="1282" y="162"/>
                </a:cubicBezTo>
                <a:cubicBezTo>
                  <a:pt x="1286" y="160"/>
                  <a:pt x="1277" y="165"/>
                  <a:pt x="1284" y="161"/>
                </a:cubicBezTo>
                <a:cubicBezTo>
                  <a:pt x="1288" y="159"/>
                  <a:pt x="1294" y="155"/>
                  <a:pt x="1301" y="150"/>
                </a:cubicBezTo>
                <a:cubicBezTo>
                  <a:pt x="1304" y="148"/>
                  <a:pt x="1308" y="145"/>
                  <a:pt x="1311" y="141"/>
                </a:cubicBezTo>
                <a:cubicBezTo>
                  <a:pt x="1313" y="139"/>
                  <a:pt x="1315" y="137"/>
                  <a:pt x="1317" y="134"/>
                </a:cubicBezTo>
                <a:cubicBezTo>
                  <a:pt x="1317" y="133"/>
                  <a:pt x="1318" y="132"/>
                  <a:pt x="1319" y="130"/>
                </a:cubicBezTo>
                <a:cubicBezTo>
                  <a:pt x="1319" y="129"/>
                  <a:pt x="1319" y="128"/>
                  <a:pt x="1319" y="127"/>
                </a:cubicBezTo>
                <a:cubicBezTo>
                  <a:pt x="1319" y="126"/>
                  <a:pt x="1319" y="126"/>
                  <a:pt x="1319" y="126"/>
                </a:cubicBezTo>
                <a:close/>
                <a:moveTo>
                  <a:pt x="1104" y="52"/>
                </a:moveTo>
                <a:cubicBezTo>
                  <a:pt x="1102" y="51"/>
                  <a:pt x="1092" y="50"/>
                  <a:pt x="1091" y="50"/>
                </a:cubicBezTo>
                <a:cubicBezTo>
                  <a:pt x="1095" y="50"/>
                  <a:pt x="1103" y="52"/>
                  <a:pt x="1104" y="52"/>
                </a:cubicBezTo>
                <a:close/>
                <a:moveTo>
                  <a:pt x="985" y="52"/>
                </a:moveTo>
                <a:cubicBezTo>
                  <a:pt x="985" y="52"/>
                  <a:pt x="985" y="52"/>
                  <a:pt x="985" y="52"/>
                </a:cubicBezTo>
                <a:cubicBezTo>
                  <a:pt x="985" y="52"/>
                  <a:pt x="985" y="52"/>
                  <a:pt x="985" y="52"/>
                </a:cubicBezTo>
                <a:close/>
                <a:moveTo>
                  <a:pt x="689" y="44"/>
                </a:moveTo>
                <a:cubicBezTo>
                  <a:pt x="689" y="43"/>
                  <a:pt x="688" y="44"/>
                  <a:pt x="688" y="43"/>
                </a:cubicBezTo>
                <a:cubicBezTo>
                  <a:pt x="689" y="43"/>
                  <a:pt x="689" y="43"/>
                  <a:pt x="689" y="43"/>
                </a:cubicBezTo>
                <a:cubicBezTo>
                  <a:pt x="689" y="43"/>
                  <a:pt x="687" y="43"/>
                  <a:pt x="687" y="43"/>
                </a:cubicBezTo>
                <a:cubicBezTo>
                  <a:pt x="687" y="43"/>
                  <a:pt x="688" y="44"/>
                  <a:pt x="688" y="43"/>
                </a:cubicBezTo>
                <a:cubicBezTo>
                  <a:pt x="688" y="43"/>
                  <a:pt x="688" y="43"/>
                  <a:pt x="688" y="44"/>
                </a:cubicBezTo>
                <a:cubicBezTo>
                  <a:pt x="688" y="44"/>
                  <a:pt x="688" y="43"/>
                  <a:pt x="688" y="43"/>
                </a:cubicBezTo>
                <a:cubicBezTo>
                  <a:pt x="688" y="44"/>
                  <a:pt x="688" y="44"/>
                  <a:pt x="688" y="44"/>
                </a:cubicBezTo>
                <a:cubicBezTo>
                  <a:pt x="689" y="44"/>
                  <a:pt x="689" y="44"/>
                  <a:pt x="689" y="44"/>
                </a:cubicBezTo>
                <a:close/>
                <a:moveTo>
                  <a:pt x="1041" y="46"/>
                </a:moveTo>
                <a:cubicBezTo>
                  <a:pt x="1044" y="47"/>
                  <a:pt x="1051" y="47"/>
                  <a:pt x="1053" y="48"/>
                </a:cubicBezTo>
                <a:cubicBezTo>
                  <a:pt x="1049" y="47"/>
                  <a:pt x="1042" y="46"/>
                  <a:pt x="1041" y="46"/>
                </a:cubicBezTo>
                <a:close/>
                <a:moveTo>
                  <a:pt x="689" y="39"/>
                </a:moveTo>
                <a:cubicBezTo>
                  <a:pt x="689" y="39"/>
                  <a:pt x="688" y="39"/>
                  <a:pt x="688" y="39"/>
                </a:cubicBezTo>
                <a:cubicBezTo>
                  <a:pt x="689" y="39"/>
                  <a:pt x="689" y="39"/>
                  <a:pt x="689" y="39"/>
                </a:cubicBezTo>
                <a:close/>
                <a:moveTo>
                  <a:pt x="688" y="45"/>
                </a:moveTo>
                <a:cubicBezTo>
                  <a:pt x="688" y="45"/>
                  <a:pt x="688" y="45"/>
                  <a:pt x="687" y="45"/>
                </a:cubicBezTo>
                <a:cubicBezTo>
                  <a:pt x="688" y="45"/>
                  <a:pt x="688" y="45"/>
                  <a:pt x="688" y="45"/>
                </a:cubicBezTo>
                <a:close/>
                <a:moveTo>
                  <a:pt x="863" y="47"/>
                </a:moveTo>
                <a:cubicBezTo>
                  <a:pt x="849" y="46"/>
                  <a:pt x="839" y="46"/>
                  <a:pt x="830" y="46"/>
                </a:cubicBezTo>
                <a:cubicBezTo>
                  <a:pt x="838" y="46"/>
                  <a:pt x="848" y="46"/>
                  <a:pt x="853" y="47"/>
                </a:cubicBezTo>
                <a:cubicBezTo>
                  <a:pt x="855" y="46"/>
                  <a:pt x="860" y="47"/>
                  <a:pt x="863" y="47"/>
                </a:cubicBezTo>
                <a:close/>
                <a:moveTo>
                  <a:pt x="1279" y="100"/>
                </a:moveTo>
                <a:cubicBezTo>
                  <a:pt x="1276" y="98"/>
                  <a:pt x="1271" y="96"/>
                  <a:pt x="1270" y="96"/>
                </a:cubicBezTo>
                <a:cubicBezTo>
                  <a:pt x="1274" y="98"/>
                  <a:pt x="1277" y="99"/>
                  <a:pt x="1279" y="100"/>
                </a:cubicBezTo>
                <a:close/>
                <a:moveTo>
                  <a:pt x="688" y="39"/>
                </a:moveTo>
                <a:cubicBezTo>
                  <a:pt x="688" y="39"/>
                  <a:pt x="688" y="39"/>
                  <a:pt x="688" y="39"/>
                </a:cubicBezTo>
                <a:cubicBezTo>
                  <a:pt x="688" y="39"/>
                  <a:pt x="688" y="39"/>
                  <a:pt x="688" y="39"/>
                </a:cubicBezTo>
                <a:cubicBezTo>
                  <a:pt x="688" y="39"/>
                  <a:pt x="688" y="39"/>
                  <a:pt x="688" y="39"/>
                </a:cubicBezTo>
                <a:close/>
                <a:moveTo>
                  <a:pt x="688" y="46"/>
                </a:moveTo>
                <a:cubicBezTo>
                  <a:pt x="688" y="46"/>
                  <a:pt x="689" y="46"/>
                  <a:pt x="689" y="46"/>
                </a:cubicBezTo>
                <a:cubicBezTo>
                  <a:pt x="688" y="46"/>
                  <a:pt x="688" y="46"/>
                  <a:pt x="688" y="46"/>
                </a:cubicBezTo>
                <a:close/>
                <a:moveTo>
                  <a:pt x="769" y="37"/>
                </a:moveTo>
                <a:cubicBezTo>
                  <a:pt x="762" y="37"/>
                  <a:pt x="762" y="37"/>
                  <a:pt x="762" y="37"/>
                </a:cubicBezTo>
                <a:cubicBezTo>
                  <a:pt x="761" y="37"/>
                  <a:pt x="762" y="37"/>
                  <a:pt x="763" y="37"/>
                </a:cubicBezTo>
                <a:cubicBezTo>
                  <a:pt x="768" y="37"/>
                  <a:pt x="769" y="37"/>
                  <a:pt x="769" y="37"/>
                </a:cubicBezTo>
                <a:close/>
                <a:moveTo>
                  <a:pt x="923" y="41"/>
                </a:moveTo>
                <a:cubicBezTo>
                  <a:pt x="912" y="40"/>
                  <a:pt x="912" y="40"/>
                  <a:pt x="912" y="40"/>
                </a:cubicBezTo>
                <a:cubicBezTo>
                  <a:pt x="907" y="40"/>
                  <a:pt x="879" y="39"/>
                  <a:pt x="882" y="39"/>
                </a:cubicBezTo>
                <a:cubicBezTo>
                  <a:pt x="899" y="40"/>
                  <a:pt x="924" y="41"/>
                  <a:pt x="938" y="42"/>
                </a:cubicBezTo>
                <a:cubicBezTo>
                  <a:pt x="933" y="41"/>
                  <a:pt x="928" y="41"/>
                  <a:pt x="923" y="41"/>
                </a:cubicBezTo>
                <a:close/>
                <a:moveTo>
                  <a:pt x="926" y="46"/>
                </a:moveTo>
                <a:cubicBezTo>
                  <a:pt x="967" y="48"/>
                  <a:pt x="967" y="48"/>
                  <a:pt x="967" y="48"/>
                </a:cubicBezTo>
                <a:cubicBezTo>
                  <a:pt x="954" y="47"/>
                  <a:pt x="939" y="46"/>
                  <a:pt x="926" y="46"/>
                </a:cubicBezTo>
                <a:close/>
                <a:moveTo>
                  <a:pt x="683" y="48"/>
                </a:moveTo>
                <a:cubicBezTo>
                  <a:pt x="683" y="48"/>
                  <a:pt x="683" y="48"/>
                  <a:pt x="683" y="48"/>
                </a:cubicBezTo>
                <a:close/>
                <a:moveTo>
                  <a:pt x="985" y="52"/>
                </a:moveTo>
                <a:cubicBezTo>
                  <a:pt x="985" y="52"/>
                  <a:pt x="986" y="52"/>
                  <a:pt x="986" y="52"/>
                </a:cubicBezTo>
                <a:cubicBezTo>
                  <a:pt x="986" y="52"/>
                  <a:pt x="985" y="52"/>
                  <a:pt x="985" y="52"/>
                </a:cubicBezTo>
                <a:close/>
                <a:moveTo>
                  <a:pt x="687" y="40"/>
                </a:moveTo>
                <a:cubicBezTo>
                  <a:pt x="687" y="40"/>
                  <a:pt x="687" y="40"/>
                  <a:pt x="687" y="40"/>
                </a:cubicBezTo>
                <a:cubicBezTo>
                  <a:pt x="687" y="40"/>
                  <a:pt x="687" y="40"/>
                  <a:pt x="687" y="40"/>
                </a:cubicBezTo>
                <a:close/>
                <a:moveTo>
                  <a:pt x="687" y="41"/>
                </a:moveTo>
                <a:cubicBezTo>
                  <a:pt x="687" y="41"/>
                  <a:pt x="687" y="41"/>
                  <a:pt x="687" y="41"/>
                </a:cubicBezTo>
                <a:cubicBezTo>
                  <a:pt x="687" y="41"/>
                  <a:pt x="687" y="41"/>
                  <a:pt x="687" y="41"/>
                </a:cubicBezTo>
                <a:close/>
                <a:moveTo>
                  <a:pt x="689" y="38"/>
                </a:moveTo>
                <a:cubicBezTo>
                  <a:pt x="689" y="38"/>
                  <a:pt x="689" y="38"/>
                  <a:pt x="689" y="38"/>
                </a:cubicBezTo>
                <a:cubicBezTo>
                  <a:pt x="689" y="38"/>
                  <a:pt x="689" y="38"/>
                  <a:pt x="689" y="38"/>
                </a:cubicBezTo>
                <a:cubicBezTo>
                  <a:pt x="689" y="38"/>
                  <a:pt x="689" y="38"/>
                  <a:pt x="689" y="38"/>
                </a:cubicBezTo>
                <a:cubicBezTo>
                  <a:pt x="689" y="38"/>
                  <a:pt x="689" y="38"/>
                  <a:pt x="689" y="38"/>
                </a:cubicBezTo>
                <a:cubicBezTo>
                  <a:pt x="689" y="38"/>
                  <a:pt x="689" y="38"/>
                  <a:pt x="689" y="38"/>
                </a:cubicBezTo>
                <a:cubicBezTo>
                  <a:pt x="689" y="38"/>
                  <a:pt x="690" y="38"/>
                  <a:pt x="690" y="38"/>
                </a:cubicBezTo>
                <a:cubicBezTo>
                  <a:pt x="689" y="38"/>
                  <a:pt x="689" y="38"/>
                  <a:pt x="689" y="38"/>
                </a:cubicBezTo>
                <a:close/>
                <a:moveTo>
                  <a:pt x="689" y="45"/>
                </a:moveTo>
                <a:cubicBezTo>
                  <a:pt x="689" y="44"/>
                  <a:pt x="689" y="45"/>
                  <a:pt x="689" y="45"/>
                </a:cubicBezTo>
                <a:cubicBezTo>
                  <a:pt x="689" y="45"/>
                  <a:pt x="689" y="45"/>
                  <a:pt x="689" y="45"/>
                </a:cubicBezTo>
                <a:close/>
                <a:moveTo>
                  <a:pt x="688" y="39"/>
                </a:moveTo>
                <a:cubicBezTo>
                  <a:pt x="688" y="39"/>
                  <a:pt x="687" y="38"/>
                  <a:pt x="687" y="39"/>
                </a:cubicBezTo>
                <a:cubicBezTo>
                  <a:pt x="687" y="39"/>
                  <a:pt x="688" y="39"/>
                  <a:pt x="688" y="39"/>
                </a:cubicBezTo>
                <a:close/>
                <a:moveTo>
                  <a:pt x="688" y="41"/>
                </a:moveTo>
                <a:cubicBezTo>
                  <a:pt x="688" y="41"/>
                  <a:pt x="688" y="41"/>
                  <a:pt x="688" y="41"/>
                </a:cubicBezTo>
                <a:cubicBezTo>
                  <a:pt x="688" y="41"/>
                  <a:pt x="688" y="41"/>
                  <a:pt x="688" y="41"/>
                </a:cubicBezTo>
                <a:cubicBezTo>
                  <a:pt x="687" y="41"/>
                  <a:pt x="688" y="41"/>
                  <a:pt x="688" y="41"/>
                </a:cubicBezTo>
                <a:close/>
                <a:moveTo>
                  <a:pt x="699" y="40"/>
                </a:moveTo>
                <a:cubicBezTo>
                  <a:pt x="689" y="41"/>
                  <a:pt x="689" y="41"/>
                  <a:pt x="689" y="41"/>
                </a:cubicBezTo>
                <a:cubicBezTo>
                  <a:pt x="689" y="41"/>
                  <a:pt x="688" y="41"/>
                  <a:pt x="688" y="41"/>
                </a:cubicBezTo>
                <a:cubicBezTo>
                  <a:pt x="688" y="41"/>
                  <a:pt x="689" y="41"/>
                  <a:pt x="689" y="41"/>
                </a:cubicBezTo>
                <a:cubicBezTo>
                  <a:pt x="689" y="41"/>
                  <a:pt x="689" y="41"/>
                  <a:pt x="689" y="41"/>
                </a:cubicBezTo>
                <a:lnTo>
                  <a:pt x="699" y="40"/>
                </a:lnTo>
                <a:close/>
                <a:moveTo>
                  <a:pt x="688" y="41"/>
                </a:moveTo>
                <a:cubicBezTo>
                  <a:pt x="688" y="41"/>
                  <a:pt x="688" y="41"/>
                  <a:pt x="688" y="41"/>
                </a:cubicBezTo>
                <a:cubicBezTo>
                  <a:pt x="688" y="41"/>
                  <a:pt x="688" y="41"/>
                  <a:pt x="688" y="41"/>
                </a:cubicBezTo>
                <a:cubicBezTo>
                  <a:pt x="688" y="41"/>
                  <a:pt x="688" y="41"/>
                  <a:pt x="688" y="41"/>
                </a:cubicBezTo>
                <a:close/>
              </a:path>
            </a:pathLst>
          </a:custGeom>
          <a:solidFill>
            <a:srgbClr val="273B51"/>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Text Box 13"/>
          <p:cNvSpPr txBox="1">
            <a:spLocks noChangeArrowheads="1"/>
          </p:cNvSpPr>
          <p:nvPr/>
        </p:nvSpPr>
        <p:spPr bwMode="auto">
          <a:xfrm>
            <a:off x="583408" y="1532131"/>
            <a:ext cx="27515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fontAlgn="base">
              <a:lnSpc>
                <a:spcPct val="90000"/>
              </a:lnSpc>
              <a:spcBef>
                <a:spcPts val="500"/>
              </a:spcBef>
              <a:spcAft>
                <a:spcPct val="0"/>
              </a:spcAft>
              <a:buFont typeface="Arial" charset="0"/>
              <a:buChar char="•"/>
              <a:defRPr>
                <a:solidFill>
                  <a:schemeClr val="tx1"/>
                </a:solidFill>
                <a:latin typeface="Calibri" charset="0"/>
              </a:defRPr>
            </a:lvl6pPr>
            <a:lvl7pPr marL="2971800" indent="-228600" fontAlgn="base">
              <a:lnSpc>
                <a:spcPct val="90000"/>
              </a:lnSpc>
              <a:spcBef>
                <a:spcPts val="500"/>
              </a:spcBef>
              <a:spcAft>
                <a:spcPct val="0"/>
              </a:spcAft>
              <a:buFont typeface="Arial" charset="0"/>
              <a:buChar char="•"/>
              <a:defRPr>
                <a:solidFill>
                  <a:schemeClr val="tx1"/>
                </a:solidFill>
                <a:latin typeface="Calibri" charset="0"/>
              </a:defRPr>
            </a:lvl7pPr>
            <a:lvl8pPr marL="3429000" indent="-228600" fontAlgn="base">
              <a:lnSpc>
                <a:spcPct val="90000"/>
              </a:lnSpc>
              <a:spcBef>
                <a:spcPts val="500"/>
              </a:spcBef>
              <a:spcAft>
                <a:spcPct val="0"/>
              </a:spcAft>
              <a:buFont typeface="Arial" charset="0"/>
              <a:buChar char="•"/>
              <a:defRPr>
                <a:solidFill>
                  <a:schemeClr val="tx1"/>
                </a:solidFill>
                <a:latin typeface="Calibri" charset="0"/>
              </a:defRPr>
            </a:lvl8pPr>
            <a:lvl9pPr marL="3886200" indent="-228600" fontAlgn="base">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Clr>
                <a:srgbClr val="ED7D31"/>
              </a:buClr>
              <a:buFont typeface="Arial" charset="0"/>
              <a:buNone/>
            </a:pPr>
            <a:r>
              <a:rPr lang="lt-LT" altLang="lt-LT" sz="1600" b="1" dirty="0">
                <a:solidFill>
                  <a:schemeClr val="tx2"/>
                </a:solidFill>
                <a:latin typeface="+mj-lt"/>
                <a:ea typeface="Calibri" charset="0"/>
                <a:cs typeface="Calibri" charset="0"/>
              </a:rPr>
              <a:t>IS priežiūrai per metus išleidžiama apie 20 mln. EUR </a:t>
            </a:r>
          </a:p>
        </p:txBody>
      </p:sp>
      <p:sp>
        <p:nvSpPr>
          <p:cNvPr id="44" name="Isosceles Triangle 43"/>
          <p:cNvSpPr/>
          <p:nvPr/>
        </p:nvSpPr>
        <p:spPr>
          <a:xfrm rot="13369945">
            <a:off x="10642731" y="2299765"/>
            <a:ext cx="298765" cy="298764"/>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50" name="Rectangle 49"/>
          <p:cNvSpPr/>
          <p:nvPr/>
        </p:nvSpPr>
        <p:spPr>
          <a:xfrm rot="13369945">
            <a:off x="11141903" y="1481605"/>
            <a:ext cx="75600" cy="111507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Rectangle: Rounded Corners 2"/>
          <p:cNvSpPr/>
          <p:nvPr/>
        </p:nvSpPr>
        <p:spPr>
          <a:xfrm>
            <a:off x="8194932" y="1593681"/>
            <a:ext cx="3391535" cy="75600"/>
          </a:xfrm>
          <a:prstGeom prst="roundRect">
            <a:avLst>
              <a:gd name="adj"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11996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0005"/>
            <a:ext cx="1561605" cy="93221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190005"/>
            <a:ext cx="5510254" cy="932213"/>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Title 1"/>
          <p:cNvSpPr txBox="1">
            <a:spLocks/>
          </p:cNvSpPr>
          <p:nvPr/>
        </p:nvSpPr>
        <p:spPr>
          <a:xfrm>
            <a:off x="1633847" y="17813"/>
            <a:ext cx="52419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2800" b="1" dirty="0">
                <a:solidFill>
                  <a:schemeClr val="tx2"/>
                </a:solidFill>
              </a:rPr>
              <a:t>INVESTICIJOS Į IT </a:t>
            </a:r>
            <a:br>
              <a:rPr lang="lt-LT" sz="2800" b="1" dirty="0">
                <a:solidFill>
                  <a:schemeClr val="tx2"/>
                </a:solidFill>
              </a:rPr>
            </a:br>
            <a:r>
              <a:rPr lang="lt-LT" sz="2800" b="1" dirty="0">
                <a:solidFill>
                  <a:schemeClr val="tx2"/>
                </a:solidFill>
              </a:rPr>
              <a:t>VIEŠAJAME SEKTORIUJE</a:t>
            </a:r>
            <a:endParaRPr lang="en-US" sz="2600" b="1" dirty="0">
              <a:solidFill>
                <a:schemeClr val="tx2"/>
              </a:solidFill>
            </a:endParaRPr>
          </a:p>
        </p:txBody>
      </p:sp>
      <p:pic>
        <p:nvPicPr>
          <p:cNvPr id="9" name="Picture 8"/>
          <p:cNvPicPr>
            <a:picLocks noChangeAspect="1"/>
          </p:cNvPicPr>
          <p:nvPr/>
        </p:nvPicPr>
        <p:blipFill>
          <a:blip r:embed="rId2"/>
          <a:stretch>
            <a:fillRect/>
          </a:stretch>
        </p:blipFill>
        <p:spPr>
          <a:xfrm>
            <a:off x="401766" y="341906"/>
            <a:ext cx="697996" cy="634332"/>
          </a:xfrm>
          <a:prstGeom prst="rect">
            <a:avLst/>
          </a:prstGeom>
        </p:spPr>
      </p:pic>
      <p:graphicFrame>
        <p:nvGraphicFramePr>
          <p:cNvPr id="10" name="Diagrama 1"/>
          <p:cNvGraphicFramePr/>
          <p:nvPr>
            <p:extLst>
              <p:ext uri="{D42A27DB-BD31-4B8C-83A1-F6EECF244321}">
                <p14:modId xmlns:p14="http://schemas.microsoft.com/office/powerpoint/2010/main" val="2221403867"/>
              </p:ext>
            </p:extLst>
          </p:nvPr>
        </p:nvGraphicFramePr>
        <p:xfrm>
          <a:off x="209351" y="1343376"/>
          <a:ext cx="11499799" cy="520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872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1766" y="1289319"/>
            <a:ext cx="11067855" cy="4770537"/>
          </a:xfrm>
          <a:prstGeom prst="rect">
            <a:avLst/>
          </a:prstGeom>
          <a:noFill/>
        </p:spPr>
        <p:txBody>
          <a:bodyPr wrap="square" rtlCol="0">
            <a:spAutoFit/>
          </a:bodyPr>
          <a:lstStyle/>
          <a:p>
            <a:pPr marL="285750" indent="-285750">
              <a:buFont typeface="Arial" panose="020B0604020202020204" pitchFamily="34" charset="0"/>
              <a:buChar char="•"/>
            </a:pPr>
            <a:r>
              <a:rPr lang="lt-LT" sz="1600" b="1" dirty="0">
                <a:solidFill>
                  <a:schemeClr val="tx2"/>
                </a:solidFill>
                <a:latin typeface="+mj-lt"/>
              </a:rPr>
              <a:t>2007-2017 metais </a:t>
            </a:r>
            <a:r>
              <a:rPr lang="lt-LT" sz="1600" dirty="0">
                <a:solidFill>
                  <a:schemeClr val="tx2"/>
                </a:solidFill>
                <a:latin typeface="+mj-lt"/>
              </a:rPr>
              <a:t>į IT investuota </a:t>
            </a:r>
            <a:r>
              <a:rPr lang="lt-LT" sz="1600" b="1" dirty="0">
                <a:solidFill>
                  <a:schemeClr val="tx2"/>
                </a:solidFill>
                <a:latin typeface="+mj-lt"/>
              </a:rPr>
              <a:t>757,5 mln. EUR:</a:t>
            </a:r>
          </a:p>
          <a:p>
            <a:pPr marL="801688" indent="-352425">
              <a:buFont typeface="Courier New" panose="02070309020205020404" pitchFamily="49" charset="0"/>
              <a:buChar char="o"/>
            </a:pPr>
            <a:r>
              <a:rPr lang="lt-LT" sz="1600" dirty="0">
                <a:solidFill>
                  <a:schemeClr val="tx2"/>
                </a:solidFill>
                <a:latin typeface="+mj-lt"/>
              </a:rPr>
              <a:t>iš jų 456,6 ml. EUR ES parama</a:t>
            </a:r>
          </a:p>
          <a:p>
            <a:pPr lvl="1"/>
            <a:endParaRPr lang="lt-LT" sz="1600" dirty="0">
              <a:solidFill>
                <a:schemeClr val="tx2"/>
              </a:solidFill>
              <a:latin typeface="+mj-lt"/>
            </a:endParaRPr>
          </a:p>
          <a:p>
            <a:pPr marL="285750" indent="-285750">
              <a:buFont typeface="Arial" panose="020B0604020202020204" pitchFamily="34" charset="0"/>
              <a:buChar char="•"/>
            </a:pPr>
            <a:r>
              <a:rPr lang="lt-LT" sz="1600" b="1" dirty="0">
                <a:solidFill>
                  <a:schemeClr val="tx2"/>
                </a:solidFill>
                <a:latin typeface="+mj-lt"/>
              </a:rPr>
              <a:t>Investicijos nesukuria</a:t>
            </a:r>
            <a:r>
              <a:rPr lang="en-GB" sz="1600" b="1" dirty="0">
                <a:solidFill>
                  <a:schemeClr val="tx2"/>
                </a:solidFill>
                <a:latin typeface="+mj-lt"/>
              </a:rPr>
              <a:t> </a:t>
            </a:r>
            <a:r>
              <a:rPr lang="lt-LT" sz="1600" b="1" dirty="0">
                <a:solidFill>
                  <a:schemeClr val="tx2"/>
                </a:solidFill>
                <a:latin typeface="+mj-lt"/>
              </a:rPr>
              <a:t>laukiamo efektyvumo:</a:t>
            </a:r>
          </a:p>
          <a:p>
            <a:pPr marL="800100" lvl="1" indent="-342900">
              <a:buFont typeface="Courier New" panose="02070309020205020404" pitchFamily="49" charset="0"/>
              <a:buChar char="o"/>
            </a:pPr>
            <a:r>
              <a:rPr lang="lt-LT" sz="1600" b="1" dirty="0">
                <a:solidFill>
                  <a:schemeClr val="tx2"/>
                </a:solidFill>
                <a:latin typeface="+mj-lt"/>
              </a:rPr>
              <a:t>53%</a:t>
            </a:r>
            <a:r>
              <a:rPr lang="lt-LT" sz="1600" dirty="0">
                <a:solidFill>
                  <a:schemeClr val="tx2"/>
                </a:solidFill>
                <a:latin typeface="+mj-lt"/>
              </a:rPr>
              <a:t> institucijose nesumažėjo kaštai įdiegus el. paslaugas</a:t>
            </a:r>
          </a:p>
          <a:p>
            <a:pPr marL="800100" lvl="1" indent="-342900">
              <a:buFont typeface="Courier New" panose="02070309020205020404" pitchFamily="49" charset="0"/>
              <a:buChar char="o"/>
            </a:pPr>
            <a:r>
              <a:rPr lang="lt-LT" sz="1600" dirty="0">
                <a:solidFill>
                  <a:schemeClr val="tx2"/>
                </a:solidFill>
                <a:latin typeface="+mj-lt"/>
              </a:rPr>
              <a:t>IS kūrimo/palaikymo procentinis santykis yra </a:t>
            </a:r>
            <a:r>
              <a:rPr lang="lt-LT" sz="1600" b="1" dirty="0">
                <a:solidFill>
                  <a:schemeClr val="tx2"/>
                </a:solidFill>
                <a:latin typeface="+mj-lt"/>
              </a:rPr>
              <a:t>52/48</a:t>
            </a:r>
            <a:r>
              <a:rPr lang="lt-LT" sz="1600" dirty="0">
                <a:solidFill>
                  <a:schemeClr val="tx2"/>
                </a:solidFill>
                <a:latin typeface="+mj-lt"/>
              </a:rPr>
              <a:t> (geroji praktika 30/70)</a:t>
            </a:r>
          </a:p>
          <a:p>
            <a:pPr marL="285750" indent="-285750">
              <a:buFont typeface="Arial" panose="020B0604020202020204" pitchFamily="34" charset="0"/>
              <a:buChar char="•"/>
            </a:pPr>
            <a:endParaRPr lang="lt-LT" sz="1600" b="1" dirty="0">
              <a:solidFill>
                <a:schemeClr val="tx2"/>
              </a:solidFill>
              <a:latin typeface="+mj-lt"/>
            </a:endParaRPr>
          </a:p>
          <a:p>
            <a:pPr marL="285750" indent="-285750">
              <a:buFont typeface="Arial" panose="020B0604020202020204" pitchFamily="34" charset="0"/>
              <a:buChar char="•"/>
            </a:pPr>
            <a:r>
              <a:rPr lang="lt-LT" sz="1600" b="1" dirty="0">
                <a:solidFill>
                  <a:schemeClr val="tx2"/>
                </a:solidFill>
                <a:latin typeface="+mj-lt"/>
              </a:rPr>
              <a:t>Viešajame sektoriuje IT padaliniuose dirbančių specialistų išaugo 83%:</a:t>
            </a:r>
          </a:p>
          <a:p>
            <a:pPr marL="800100" lvl="1" indent="-342900">
              <a:buFont typeface="Courier New" panose="02070309020205020404" pitchFamily="49" charset="0"/>
              <a:buChar char="o"/>
            </a:pPr>
            <a:r>
              <a:rPr lang="lt-LT" sz="1600" dirty="0">
                <a:solidFill>
                  <a:schemeClr val="tx2"/>
                </a:solidFill>
                <a:latin typeface="+mj-lt"/>
              </a:rPr>
              <a:t>2007 m. – 1020 IT specialistai 		</a:t>
            </a:r>
            <a:endParaRPr lang="en-GB" sz="1600" dirty="0">
              <a:solidFill>
                <a:schemeClr val="tx2"/>
              </a:solidFill>
              <a:latin typeface="+mj-lt"/>
            </a:endParaRPr>
          </a:p>
          <a:p>
            <a:pPr marL="800100" lvl="1" indent="-342900">
              <a:buFont typeface="Courier New" panose="02070309020205020404" pitchFamily="49" charset="0"/>
              <a:buChar char="o"/>
            </a:pPr>
            <a:r>
              <a:rPr lang="lt-LT" sz="1600" dirty="0">
                <a:solidFill>
                  <a:schemeClr val="tx2"/>
                </a:solidFill>
                <a:latin typeface="+mj-lt"/>
              </a:rPr>
              <a:t>2017 m. – 1866 IT specialistai</a:t>
            </a:r>
          </a:p>
          <a:p>
            <a:pPr algn="just"/>
            <a:endParaRPr lang="lt-LT" sz="1600" b="1" dirty="0">
              <a:solidFill>
                <a:schemeClr val="tx2"/>
              </a:solidFill>
              <a:latin typeface="+mj-l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lt-LT" sz="1600" b="1" dirty="0">
                <a:solidFill>
                  <a:schemeClr val="tx2"/>
                </a:solidFill>
                <a:latin typeface="+mj-lt"/>
                <a:ea typeface="Calibri" panose="020F0502020204030204" pitchFamily="34" charset="0"/>
                <a:cs typeface="Times New Roman" panose="02020603050405020304" pitchFamily="18" charset="0"/>
              </a:rPr>
              <a:t>Nėra vienos centrinės valstybės išlaidų IRT kontrolės</a:t>
            </a:r>
          </a:p>
          <a:p>
            <a:pPr marL="742950" lvl="1" indent="-285750" algn="just">
              <a:buFont typeface="Courier New" panose="02070309020205020404" pitchFamily="49" charset="0"/>
              <a:buChar char="o"/>
            </a:pPr>
            <a:r>
              <a:rPr lang="lt-LT" sz="1600" dirty="0">
                <a:solidFill>
                  <a:schemeClr val="tx2"/>
                </a:solidFill>
                <a:latin typeface="+mj-lt"/>
                <a:ea typeface="Calibri" panose="020F0502020204030204" pitchFamily="34" charset="0"/>
                <a:cs typeface="Times New Roman" panose="02020603050405020304" pitchFamily="18" charset="0"/>
              </a:rPr>
              <a:t>išlaidų ir investicijų į IT, finansuojamų institucijų biudžetų lėšomis, nuodugni stebėsena ir projektų įgyvendinimo kontrolė nebuvo atliekama</a:t>
            </a:r>
          </a:p>
          <a:p>
            <a:pPr marL="228594" indent="-228594" algn="just">
              <a:buFont typeface="Arial" panose="020B0604020202020204" pitchFamily="34" charset="0"/>
              <a:buChar char="•"/>
            </a:pPr>
            <a:endParaRPr lang="lt-LT" sz="1600" dirty="0">
              <a:solidFill>
                <a:schemeClr val="tx2"/>
              </a:solidFill>
              <a:latin typeface="+mj-l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lt-LT" sz="1600" b="1" dirty="0">
                <a:solidFill>
                  <a:schemeClr val="tx2"/>
                </a:solidFill>
                <a:latin typeface="+mj-lt"/>
                <a:ea typeface="Calibri" panose="020F0502020204030204" pitchFamily="34" charset="0"/>
                <a:cs typeface="Arial" panose="020B0604020202020204" pitchFamily="34" charset="0"/>
              </a:rPr>
              <a:t>Neišnaudojamos atvirų duomenų galimybės:</a:t>
            </a:r>
          </a:p>
          <a:p>
            <a:pPr marL="742950" lvl="1" indent="-285750" algn="just">
              <a:buFont typeface="Courier New" panose="02070309020205020404" pitchFamily="49" charset="0"/>
              <a:buChar char="o"/>
            </a:pPr>
            <a:r>
              <a:rPr lang="lt-LT" sz="1600" b="1" dirty="0">
                <a:solidFill>
                  <a:schemeClr val="tx2"/>
                </a:solidFill>
                <a:latin typeface="+mj-lt"/>
                <a:ea typeface="Calibri" panose="020F0502020204030204" pitchFamily="34" charset="0"/>
                <a:cs typeface="Arial" panose="020B0604020202020204" pitchFamily="34" charset="0"/>
              </a:rPr>
              <a:t>3-ti nuo galo</a:t>
            </a:r>
            <a:r>
              <a:rPr lang="lt-LT" sz="1600" dirty="0">
                <a:solidFill>
                  <a:schemeClr val="tx2"/>
                </a:solidFill>
                <a:latin typeface="+mj-lt"/>
                <a:ea typeface="Calibri" panose="020F0502020204030204" pitchFamily="34" charset="0"/>
                <a:cs typeface="Arial" panose="020B0604020202020204" pitchFamily="34" charset="0"/>
              </a:rPr>
              <a:t> DESI reitinge pagal atvertus duomenis</a:t>
            </a:r>
          </a:p>
          <a:p>
            <a:pPr marL="742950" lvl="1" indent="-285750" algn="just">
              <a:buFont typeface="Courier New" panose="02070309020205020404" pitchFamily="49" charset="0"/>
              <a:buChar char="o"/>
            </a:pPr>
            <a:r>
              <a:rPr lang="lt-LT" sz="1600" dirty="0" err="1">
                <a:solidFill>
                  <a:schemeClr val="tx2"/>
                </a:solidFill>
                <a:latin typeface="+mj-lt"/>
                <a:ea typeface="Calibri" panose="020F0502020204030204" pitchFamily="34" charset="0"/>
                <a:cs typeface="Arial" panose="020B0604020202020204" pitchFamily="34" charset="0"/>
              </a:rPr>
              <a:t>WiseEuropa</a:t>
            </a:r>
            <a:r>
              <a:rPr lang="lt-LT" sz="1600" dirty="0">
                <a:solidFill>
                  <a:schemeClr val="tx2"/>
                </a:solidFill>
                <a:latin typeface="+mj-lt"/>
                <a:ea typeface="Calibri" panose="020F0502020204030204" pitchFamily="34" charset="0"/>
                <a:cs typeface="Arial" panose="020B0604020202020204" pitchFamily="34" charset="0"/>
              </a:rPr>
              <a:t> institutas Varšuvoje apskaičiavo, kad duomenų atvėrimas Lietuvoje iki 2020 m. galėtų paskatinti iki 2 % BVP ekonomikos augimą</a:t>
            </a:r>
          </a:p>
        </p:txBody>
      </p:sp>
      <p:sp>
        <p:nvSpPr>
          <p:cNvPr id="7" name="Rectangle 6"/>
          <p:cNvSpPr/>
          <p:nvPr/>
        </p:nvSpPr>
        <p:spPr>
          <a:xfrm>
            <a:off x="0" y="190005"/>
            <a:ext cx="1561605" cy="93221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90005"/>
            <a:ext cx="5510254" cy="932213"/>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Title 1"/>
          <p:cNvSpPr txBox="1">
            <a:spLocks/>
          </p:cNvSpPr>
          <p:nvPr/>
        </p:nvSpPr>
        <p:spPr>
          <a:xfrm>
            <a:off x="1633847" y="17813"/>
            <a:ext cx="52419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2800" b="1" dirty="0">
                <a:solidFill>
                  <a:schemeClr val="tx2"/>
                </a:solidFill>
              </a:rPr>
              <a:t>INVESTICIJOS Į IT </a:t>
            </a:r>
            <a:br>
              <a:rPr lang="lt-LT" sz="2800" b="1" dirty="0">
                <a:solidFill>
                  <a:schemeClr val="tx2"/>
                </a:solidFill>
              </a:rPr>
            </a:br>
            <a:r>
              <a:rPr lang="lt-LT" sz="2800" b="1" dirty="0">
                <a:solidFill>
                  <a:schemeClr val="tx2"/>
                </a:solidFill>
              </a:rPr>
              <a:t>VIEŠAJAME SEKTORIUJE</a:t>
            </a:r>
            <a:endParaRPr lang="en-US" sz="2600" b="1" dirty="0">
              <a:solidFill>
                <a:schemeClr val="tx2"/>
              </a:solidFill>
            </a:endParaRPr>
          </a:p>
        </p:txBody>
      </p:sp>
      <p:pic>
        <p:nvPicPr>
          <p:cNvPr id="11" name="Picture 10"/>
          <p:cNvPicPr>
            <a:picLocks noChangeAspect="1"/>
          </p:cNvPicPr>
          <p:nvPr/>
        </p:nvPicPr>
        <p:blipFill>
          <a:blip r:embed="rId3"/>
          <a:stretch>
            <a:fillRect/>
          </a:stretch>
        </p:blipFill>
        <p:spPr>
          <a:xfrm>
            <a:off x="401766" y="341906"/>
            <a:ext cx="697996" cy="634332"/>
          </a:xfrm>
          <a:prstGeom prst="rect">
            <a:avLst/>
          </a:prstGeom>
        </p:spPr>
      </p:pic>
    </p:spTree>
    <p:extLst>
      <p:ext uri="{BB962C8B-B14F-4D97-AF65-F5344CB8AC3E}">
        <p14:creationId xmlns:p14="http://schemas.microsoft.com/office/powerpoint/2010/main" val="34434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005"/>
            <a:ext cx="1561605" cy="932214"/>
          </a:xfrm>
          <a:prstGeom prst="rect">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859478" y="-6671"/>
            <a:ext cx="52419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2800" b="1">
                <a:solidFill>
                  <a:schemeClr val="tx2"/>
                </a:solidFill>
              </a:rPr>
              <a:t>NEEFEKTYVIOS </a:t>
            </a:r>
            <a:br>
              <a:rPr lang="lt-LT" sz="2800" b="1">
                <a:solidFill>
                  <a:schemeClr val="tx2"/>
                </a:solidFill>
              </a:rPr>
            </a:br>
            <a:r>
              <a:rPr lang="lt-LT" sz="2800" b="1">
                <a:solidFill>
                  <a:schemeClr val="tx2"/>
                </a:solidFill>
              </a:rPr>
              <a:t>EL. PASLAUGOS</a:t>
            </a:r>
            <a:endParaRPr lang="en-US" sz="2600" b="1" dirty="0">
              <a:solidFill>
                <a:schemeClr val="tx2"/>
              </a:solidFill>
            </a:endParaRPr>
          </a:p>
        </p:txBody>
      </p:sp>
      <p:sp>
        <p:nvSpPr>
          <p:cNvPr id="6" name="Rectangle 5"/>
          <p:cNvSpPr/>
          <p:nvPr/>
        </p:nvSpPr>
        <p:spPr>
          <a:xfrm>
            <a:off x="0" y="190005"/>
            <a:ext cx="5213268" cy="932213"/>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Arrow: Pentagon 8"/>
          <p:cNvSpPr/>
          <p:nvPr/>
        </p:nvSpPr>
        <p:spPr>
          <a:xfrm>
            <a:off x="1561605" y="1600200"/>
            <a:ext cx="3783980" cy="1461523"/>
          </a:xfrm>
          <a:prstGeom prst="homePlate">
            <a:avLst/>
          </a:prstGeom>
          <a:solidFill>
            <a:schemeClr val="accent4">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86328" y="1861394"/>
            <a:ext cx="3321545" cy="830997"/>
          </a:xfrm>
          <a:prstGeom prst="rect">
            <a:avLst/>
          </a:prstGeom>
        </p:spPr>
        <p:txBody>
          <a:bodyPr wrap="square">
            <a:spAutoFit/>
          </a:bodyPr>
          <a:lstStyle/>
          <a:p>
            <a:r>
              <a:rPr lang="lt-LT" sz="2400" b="1" dirty="0">
                <a:solidFill>
                  <a:schemeClr val="bg1"/>
                </a:solidFill>
                <a:latin typeface="+mj-lt"/>
              </a:rPr>
              <a:t>Gyventojai nesinaudoja el. paslaugomis</a:t>
            </a:r>
          </a:p>
        </p:txBody>
      </p:sp>
      <p:pic>
        <p:nvPicPr>
          <p:cNvPr id="44" name="Picture 43"/>
          <p:cNvPicPr>
            <a:picLocks noChangeAspect="1"/>
          </p:cNvPicPr>
          <p:nvPr/>
        </p:nvPicPr>
        <p:blipFill>
          <a:blip r:embed="rId2">
            <a:lum bright="100000" contrast="-100000"/>
          </a:blip>
          <a:stretch>
            <a:fillRect/>
          </a:stretch>
        </p:blipFill>
        <p:spPr>
          <a:xfrm>
            <a:off x="429723" y="319373"/>
            <a:ext cx="702158" cy="701027"/>
          </a:xfrm>
          <a:prstGeom prst="rect">
            <a:avLst/>
          </a:prstGeom>
        </p:spPr>
      </p:pic>
      <p:sp>
        <p:nvSpPr>
          <p:cNvPr id="24" name="Rectangle 23"/>
          <p:cNvSpPr/>
          <p:nvPr/>
        </p:nvSpPr>
        <p:spPr>
          <a:xfrm>
            <a:off x="7715964" y="1722894"/>
            <a:ext cx="2002471" cy="1200329"/>
          </a:xfrm>
          <a:prstGeom prst="rect">
            <a:avLst/>
          </a:prstGeom>
        </p:spPr>
        <p:txBody>
          <a:bodyPr wrap="none">
            <a:spAutoFit/>
          </a:bodyPr>
          <a:lstStyle/>
          <a:p>
            <a:r>
              <a:rPr lang="lt-LT" sz="7200" b="1" dirty="0">
                <a:solidFill>
                  <a:schemeClr val="accent4">
                    <a:lumMod val="75000"/>
                  </a:schemeClr>
                </a:solidFill>
                <a:latin typeface="+mj-lt"/>
              </a:rPr>
              <a:t>55% </a:t>
            </a:r>
            <a:endParaRPr lang="en-US" sz="7200" dirty="0">
              <a:solidFill>
                <a:schemeClr val="accent4">
                  <a:lumMod val="75000"/>
                </a:schemeClr>
              </a:solidFill>
              <a:latin typeface="+mj-lt"/>
            </a:endParaRPr>
          </a:p>
        </p:txBody>
      </p:sp>
      <p:sp>
        <p:nvSpPr>
          <p:cNvPr id="25" name="Rectangle 24"/>
          <p:cNvSpPr/>
          <p:nvPr/>
        </p:nvSpPr>
        <p:spPr>
          <a:xfrm>
            <a:off x="7712833" y="3190816"/>
            <a:ext cx="1548822" cy="923330"/>
          </a:xfrm>
          <a:prstGeom prst="rect">
            <a:avLst/>
          </a:prstGeom>
        </p:spPr>
        <p:txBody>
          <a:bodyPr wrap="none">
            <a:spAutoFit/>
          </a:bodyPr>
          <a:lstStyle/>
          <a:p>
            <a:r>
              <a:rPr lang="lt-LT" sz="5400" b="1" dirty="0">
                <a:solidFill>
                  <a:schemeClr val="accent4">
                    <a:lumMod val="75000"/>
                  </a:schemeClr>
                </a:solidFill>
                <a:latin typeface="+mj-lt"/>
              </a:rPr>
              <a:t>40% </a:t>
            </a:r>
            <a:endParaRPr lang="en-US" sz="5400" dirty="0">
              <a:solidFill>
                <a:schemeClr val="accent4">
                  <a:lumMod val="75000"/>
                </a:schemeClr>
              </a:solidFill>
              <a:latin typeface="+mj-lt"/>
            </a:endParaRPr>
          </a:p>
        </p:txBody>
      </p:sp>
      <p:sp>
        <p:nvSpPr>
          <p:cNvPr id="26" name="Rectangle 25"/>
          <p:cNvSpPr/>
          <p:nvPr/>
        </p:nvSpPr>
        <p:spPr>
          <a:xfrm>
            <a:off x="9468692" y="3190816"/>
            <a:ext cx="1774845" cy="923330"/>
          </a:xfrm>
          <a:prstGeom prst="rect">
            <a:avLst/>
          </a:prstGeom>
        </p:spPr>
        <p:txBody>
          <a:bodyPr wrap="none">
            <a:spAutoFit/>
          </a:bodyPr>
          <a:lstStyle/>
          <a:p>
            <a:r>
              <a:rPr lang="lt-LT" dirty="0">
                <a:solidFill>
                  <a:schemeClr val="tx2"/>
                </a:solidFill>
                <a:latin typeface="+mj-lt"/>
              </a:rPr>
              <a:t>gyventojų, </a:t>
            </a:r>
            <a:br>
              <a:rPr lang="lt-LT" dirty="0">
                <a:solidFill>
                  <a:schemeClr val="tx2"/>
                </a:solidFill>
                <a:latin typeface="+mj-lt"/>
              </a:rPr>
            </a:br>
            <a:r>
              <a:rPr lang="lt-LT" dirty="0">
                <a:solidFill>
                  <a:schemeClr val="tx2"/>
                </a:solidFill>
                <a:latin typeface="+mj-lt"/>
              </a:rPr>
              <a:t>besinaudojančių </a:t>
            </a:r>
            <a:br>
              <a:rPr lang="lt-LT" dirty="0">
                <a:solidFill>
                  <a:schemeClr val="tx2"/>
                </a:solidFill>
                <a:latin typeface="+mj-lt"/>
              </a:rPr>
            </a:br>
            <a:r>
              <a:rPr lang="lt-LT" dirty="0">
                <a:solidFill>
                  <a:schemeClr val="tx2"/>
                </a:solidFill>
                <a:latin typeface="+mj-lt"/>
              </a:rPr>
              <a:t>internetu</a:t>
            </a:r>
            <a:endParaRPr lang="en-US" dirty="0">
              <a:solidFill>
                <a:schemeClr val="tx2"/>
              </a:solidFill>
              <a:latin typeface="+mj-lt"/>
            </a:endParaRPr>
          </a:p>
        </p:txBody>
      </p:sp>
      <p:pic>
        <p:nvPicPr>
          <p:cNvPr id="27" name="Picture 26"/>
          <p:cNvPicPr>
            <a:picLocks noChangeAspect="1"/>
          </p:cNvPicPr>
          <p:nvPr/>
        </p:nvPicPr>
        <p:blipFill>
          <a:blip r:embed="rId3">
            <a:duotone>
              <a:prstClr val="black"/>
              <a:schemeClr val="tx2">
                <a:tint val="45000"/>
                <a:satMod val="400000"/>
              </a:schemeClr>
            </a:duotone>
            <a:lum bright="-28000"/>
          </a:blip>
          <a:stretch>
            <a:fillRect/>
          </a:stretch>
        </p:blipFill>
        <p:spPr>
          <a:xfrm>
            <a:off x="6769890" y="3287310"/>
            <a:ext cx="731520" cy="730341"/>
          </a:xfrm>
          <a:prstGeom prst="rect">
            <a:avLst/>
          </a:prstGeom>
        </p:spPr>
      </p:pic>
      <p:sp>
        <p:nvSpPr>
          <p:cNvPr id="28" name="Rectangle 27"/>
          <p:cNvSpPr/>
          <p:nvPr/>
        </p:nvSpPr>
        <p:spPr>
          <a:xfrm>
            <a:off x="7859420" y="4858235"/>
            <a:ext cx="1548822" cy="923330"/>
          </a:xfrm>
          <a:prstGeom prst="rect">
            <a:avLst/>
          </a:prstGeom>
        </p:spPr>
        <p:txBody>
          <a:bodyPr wrap="none">
            <a:spAutoFit/>
          </a:bodyPr>
          <a:lstStyle/>
          <a:p>
            <a:r>
              <a:rPr lang="lt-LT" sz="5400" b="1" dirty="0">
                <a:solidFill>
                  <a:schemeClr val="accent4">
                    <a:lumMod val="75000"/>
                  </a:schemeClr>
                </a:solidFill>
                <a:latin typeface="+mj-lt"/>
              </a:rPr>
              <a:t>25% </a:t>
            </a:r>
            <a:endParaRPr lang="en-US" sz="5400" dirty="0">
              <a:solidFill>
                <a:schemeClr val="accent4">
                  <a:lumMod val="75000"/>
                </a:schemeClr>
              </a:solidFill>
              <a:latin typeface="+mj-lt"/>
            </a:endParaRPr>
          </a:p>
        </p:txBody>
      </p:sp>
      <p:cxnSp>
        <p:nvCxnSpPr>
          <p:cNvPr id="29" name="Straight Arrow Connector 28"/>
          <p:cNvCxnSpPr/>
          <p:nvPr/>
        </p:nvCxnSpPr>
        <p:spPr>
          <a:xfrm>
            <a:off x="8595597" y="3996896"/>
            <a:ext cx="0" cy="371177"/>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901858" y="4832621"/>
            <a:ext cx="1548822" cy="923330"/>
          </a:xfrm>
          <a:prstGeom prst="rect">
            <a:avLst/>
          </a:prstGeom>
        </p:spPr>
        <p:txBody>
          <a:bodyPr wrap="none">
            <a:spAutoFit/>
          </a:bodyPr>
          <a:lstStyle/>
          <a:p>
            <a:r>
              <a:rPr lang="lt-LT" sz="5400" b="1" dirty="0">
                <a:solidFill>
                  <a:schemeClr val="accent4">
                    <a:lumMod val="75000"/>
                  </a:schemeClr>
                </a:solidFill>
                <a:latin typeface="+mj-lt"/>
              </a:rPr>
              <a:t>18% </a:t>
            </a:r>
            <a:endParaRPr lang="en-US" sz="5400" dirty="0">
              <a:solidFill>
                <a:schemeClr val="accent4">
                  <a:lumMod val="75000"/>
                </a:schemeClr>
              </a:solidFill>
              <a:latin typeface="+mj-lt"/>
            </a:endParaRPr>
          </a:p>
        </p:txBody>
      </p:sp>
      <p:sp>
        <p:nvSpPr>
          <p:cNvPr id="32" name="Rectangle 31"/>
          <p:cNvSpPr/>
          <p:nvPr/>
        </p:nvSpPr>
        <p:spPr>
          <a:xfrm>
            <a:off x="5940345" y="4858235"/>
            <a:ext cx="1548822" cy="923330"/>
          </a:xfrm>
          <a:prstGeom prst="rect">
            <a:avLst/>
          </a:prstGeom>
        </p:spPr>
        <p:txBody>
          <a:bodyPr wrap="none">
            <a:spAutoFit/>
          </a:bodyPr>
          <a:lstStyle/>
          <a:p>
            <a:r>
              <a:rPr lang="lt-LT" sz="5400" b="1" dirty="0">
                <a:solidFill>
                  <a:schemeClr val="accent4">
                    <a:lumMod val="75000"/>
                  </a:schemeClr>
                </a:solidFill>
                <a:latin typeface="+mj-lt"/>
              </a:rPr>
              <a:t>62% </a:t>
            </a:r>
            <a:endParaRPr lang="en-US" sz="5400" dirty="0">
              <a:solidFill>
                <a:schemeClr val="accent4">
                  <a:lumMod val="75000"/>
                </a:schemeClr>
              </a:solidFill>
              <a:latin typeface="+mj-lt"/>
            </a:endParaRPr>
          </a:p>
        </p:txBody>
      </p:sp>
      <p:sp>
        <p:nvSpPr>
          <p:cNvPr id="33" name="Rectangle 32"/>
          <p:cNvSpPr/>
          <p:nvPr/>
        </p:nvSpPr>
        <p:spPr>
          <a:xfrm>
            <a:off x="9978802" y="5627337"/>
            <a:ext cx="1756362" cy="923330"/>
          </a:xfrm>
          <a:prstGeom prst="rect">
            <a:avLst/>
          </a:prstGeom>
        </p:spPr>
        <p:txBody>
          <a:bodyPr wrap="square">
            <a:spAutoFit/>
          </a:bodyPr>
          <a:lstStyle/>
          <a:p>
            <a:pPr marL="187325" lvl="1"/>
            <a:r>
              <a:rPr lang="lt-LT" dirty="0">
                <a:solidFill>
                  <a:schemeClr val="tx2"/>
                </a:solidFill>
                <a:latin typeface="+mj-lt"/>
              </a:rPr>
              <a:t>pateikiama informacija yra nekokybiška</a:t>
            </a:r>
          </a:p>
        </p:txBody>
      </p:sp>
      <p:sp>
        <p:nvSpPr>
          <p:cNvPr id="34" name="Rectangle 33"/>
          <p:cNvSpPr/>
          <p:nvPr/>
        </p:nvSpPr>
        <p:spPr>
          <a:xfrm>
            <a:off x="7956352" y="5652951"/>
            <a:ext cx="2003084" cy="1200329"/>
          </a:xfrm>
          <a:prstGeom prst="rect">
            <a:avLst/>
          </a:prstGeom>
        </p:spPr>
        <p:txBody>
          <a:bodyPr wrap="square">
            <a:spAutoFit/>
          </a:bodyPr>
          <a:lstStyle/>
          <a:p>
            <a:r>
              <a:rPr lang="lt-LT" dirty="0">
                <a:solidFill>
                  <a:schemeClr val="tx2"/>
                </a:solidFill>
                <a:latin typeface="+mj-lt"/>
              </a:rPr>
              <a:t>per daug sudėtinga naudotis elektroninėmis paslaugomis</a:t>
            </a:r>
            <a:endParaRPr lang="en-US" dirty="0">
              <a:solidFill>
                <a:schemeClr val="tx2"/>
              </a:solidFill>
              <a:latin typeface="+mj-lt"/>
            </a:endParaRPr>
          </a:p>
        </p:txBody>
      </p:sp>
      <p:sp>
        <p:nvSpPr>
          <p:cNvPr id="36" name="Rectangle 35"/>
          <p:cNvSpPr/>
          <p:nvPr/>
        </p:nvSpPr>
        <p:spPr>
          <a:xfrm>
            <a:off x="5830562" y="5652951"/>
            <a:ext cx="1905495" cy="923330"/>
          </a:xfrm>
          <a:prstGeom prst="rect">
            <a:avLst/>
          </a:prstGeom>
        </p:spPr>
        <p:txBody>
          <a:bodyPr wrap="square">
            <a:spAutoFit/>
          </a:bodyPr>
          <a:lstStyle/>
          <a:p>
            <a:pPr marL="187325" lvl="1"/>
            <a:r>
              <a:rPr lang="lt-LT" dirty="0">
                <a:solidFill>
                  <a:schemeClr val="tx2"/>
                </a:solidFill>
                <a:latin typeface="+mj-lt"/>
              </a:rPr>
              <a:t>neranda reikiamos informacijos</a:t>
            </a:r>
          </a:p>
        </p:txBody>
      </p:sp>
      <p:pic>
        <p:nvPicPr>
          <p:cNvPr id="39" name="Picture 38"/>
          <p:cNvPicPr>
            <a:picLocks noChangeAspect="1"/>
          </p:cNvPicPr>
          <p:nvPr/>
        </p:nvPicPr>
        <p:blipFill>
          <a:blip r:embed="rId4">
            <a:duotone>
              <a:schemeClr val="accent3">
                <a:shade val="45000"/>
                <a:satMod val="135000"/>
              </a:schemeClr>
              <a:prstClr val="white"/>
            </a:duotone>
          </a:blip>
          <a:stretch>
            <a:fillRect/>
          </a:stretch>
        </p:blipFill>
        <p:spPr>
          <a:xfrm>
            <a:off x="10532559" y="4420309"/>
            <a:ext cx="354790" cy="478790"/>
          </a:xfrm>
          <a:prstGeom prst="rect">
            <a:avLst/>
          </a:prstGeom>
        </p:spPr>
      </p:pic>
      <p:pic>
        <p:nvPicPr>
          <p:cNvPr id="49" name="Picture 48"/>
          <p:cNvPicPr>
            <a:picLocks noChangeAspect="1"/>
          </p:cNvPicPr>
          <p:nvPr/>
        </p:nvPicPr>
        <p:blipFill>
          <a:blip r:embed="rId5">
            <a:duotone>
              <a:schemeClr val="accent3">
                <a:shade val="45000"/>
                <a:satMod val="135000"/>
              </a:schemeClr>
              <a:prstClr val="white"/>
            </a:duotone>
          </a:blip>
          <a:stretch>
            <a:fillRect/>
          </a:stretch>
        </p:blipFill>
        <p:spPr>
          <a:xfrm>
            <a:off x="8358055" y="4458051"/>
            <a:ext cx="398330" cy="398526"/>
          </a:xfrm>
          <a:prstGeom prst="rect">
            <a:avLst/>
          </a:prstGeom>
        </p:spPr>
      </p:pic>
      <p:pic>
        <p:nvPicPr>
          <p:cNvPr id="50" name="Picture 49"/>
          <p:cNvPicPr>
            <a:picLocks noChangeAspect="1"/>
          </p:cNvPicPr>
          <p:nvPr/>
        </p:nvPicPr>
        <p:blipFill>
          <a:blip r:embed="rId6">
            <a:duotone>
              <a:schemeClr val="accent3">
                <a:shade val="45000"/>
                <a:satMod val="135000"/>
              </a:schemeClr>
              <a:prstClr val="white"/>
            </a:duotone>
          </a:blip>
          <a:stretch>
            <a:fillRect/>
          </a:stretch>
        </p:blipFill>
        <p:spPr>
          <a:xfrm>
            <a:off x="6314482" y="4423609"/>
            <a:ext cx="462053" cy="462280"/>
          </a:xfrm>
          <a:prstGeom prst="rect">
            <a:avLst/>
          </a:prstGeom>
        </p:spPr>
      </p:pic>
      <p:cxnSp>
        <p:nvCxnSpPr>
          <p:cNvPr id="51" name="Straight Arrow Connector 50"/>
          <p:cNvCxnSpPr/>
          <p:nvPr/>
        </p:nvCxnSpPr>
        <p:spPr>
          <a:xfrm>
            <a:off x="6546940" y="4175184"/>
            <a:ext cx="0" cy="189686"/>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6546940" y="4175184"/>
            <a:ext cx="4197927" cy="0"/>
          </a:xfrm>
          <a:prstGeom prst="line">
            <a:avLst/>
          </a:prstGeom>
          <a:ln>
            <a:solidFill>
              <a:srgbClr val="273B51"/>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0745533" y="4175184"/>
            <a:ext cx="0" cy="226075"/>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1487" y="4114146"/>
            <a:ext cx="5052164" cy="1477328"/>
          </a:xfrm>
          <a:prstGeom prst="rect">
            <a:avLst/>
          </a:prstGeom>
        </p:spPr>
        <p:txBody>
          <a:bodyPr wrap="square">
            <a:spAutoFit/>
          </a:bodyPr>
          <a:lstStyle/>
          <a:p>
            <a:pPr marL="285750" indent="-285750">
              <a:buFont typeface="Arial" panose="020B0604020202020204" pitchFamily="34" charset="0"/>
              <a:buChar char="•"/>
            </a:pPr>
            <a:r>
              <a:rPr lang="lt-LT" b="1" dirty="0">
                <a:solidFill>
                  <a:schemeClr val="tx2"/>
                </a:solidFill>
              </a:rPr>
              <a:t>Nėra kaupiama gyventojų pasitenkinimo el. paslaugomis statistika:</a:t>
            </a:r>
          </a:p>
          <a:p>
            <a:pPr marL="742950" lvl="1" indent="-285750">
              <a:buFont typeface="Courier New" panose="02070309020205020404" pitchFamily="49" charset="0"/>
              <a:buChar char="o"/>
            </a:pPr>
            <a:r>
              <a:rPr lang="lt-LT" dirty="0">
                <a:solidFill>
                  <a:schemeClr val="tx2"/>
                </a:solidFill>
              </a:rPr>
              <a:t>el. paslaugų suteikimo greitis</a:t>
            </a:r>
          </a:p>
          <a:p>
            <a:pPr marL="742950" lvl="1" indent="-285750">
              <a:buFont typeface="Courier New" panose="02070309020205020404" pitchFamily="49" charset="0"/>
              <a:buChar char="o"/>
            </a:pPr>
            <a:r>
              <a:rPr lang="lt-LT" dirty="0">
                <a:solidFill>
                  <a:schemeClr val="tx2"/>
                </a:solidFill>
              </a:rPr>
              <a:t>lankytojų ir užsakytų el. paslaugų santykis</a:t>
            </a:r>
          </a:p>
          <a:p>
            <a:pPr marL="742950" lvl="1" indent="-285750">
              <a:buFont typeface="Courier New" panose="02070309020205020404" pitchFamily="49" charset="0"/>
              <a:buChar char="o"/>
            </a:pPr>
            <a:r>
              <a:rPr lang="lt-LT" dirty="0">
                <a:solidFill>
                  <a:schemeClr val="tx2"/>
                </a:solidFill>
              </a:rPr>
              <a:t>kiti kokybiniai parametrai</a:t>
            </a:r>
          </a:p>
        </p:txBody>
      </p:sp>
    </p:spTree>
    <p:extLst>
      <p:ext uri="{BB962C8B-B14F-4D97-AF65-F5344CB8AC3E}">
        <p14:creationId xmlns:p14="http://schemas.microsoft.com/office/powerpoint/2010/main" val="378246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254" y="1515568"/>
            <a:ext cx="10657184" cy="4893647"/>
          </a:xfrm>
          <a:prstGeom prst="rect">
            <a:avLst/>
          </a:prstGeom>
        </p:spPr>
        <p:txBody>
          <a:bodyPr wrap="square">
            <a:spAutoFit/>
          </a:bodyPr>
          <a:lstStyle/>
          <a:p>
            <a:pPr marL="342900" indent="-342900" algn="just">
              <a:buFont typeface="Arial" panose="020B0604020202020204" pitchFamily="34" charset="0"/>
              <a:buChar char="•"/>
            </a:pPr>
            <a:r>
              <a:rPr lang="lt-LT" sz="2400" b="1" dirty="0">
                <a:solidFill>
                  <a:schemeClr val="tx2"/>
                </a:solidFill>
                <a:latin typeface="+mj-lt"/>
                <a:ea typeface="Calibri" panose="020F0502020204030204" pitchFamily="34" charset="0"/>
                <a:cs typeface="Times New Roman" panose="02020603050405020304" pitchFamily="18" charset="0"/>
              </a:rPr>
              <a:t>Atskiri sprendimai pasikartojančioms funkcijoms:</a:t>
            </a:r>
          </a:p>
          <a:p>
            <a:pPr marL="801688" indent="-342900" algn="just">
              <a:buFont typeface="Courier New" panose="02070309020205020404" pitchFamily="49" charset="0"/>
              <a:buChar char="o"/>
              <a:tabLst>
                <a:tab pos="534988" algn="l"/>
              </a:tabLst>
            </a:pPr>
            <a:r>
              <a:rPr lang="lt-LT" sz="2400" dirty="0">
                <a:solidFill>
                  <a:schemeClr val="tx2"/>
                </a:solidFill>
                <a:latin typeface="+mj-lt"/>
              </a:rPr>
              <a:t>Daugiau nei </a:t>
            </a:r>
            <a:r>
              <a:rPr lang="lt-LT" sz="2400" b="1" dirty="0">
                <a:solidFill>
                  <a:schemeClr val="tx2"/>
                </a:solidFill>
                <a:latin typeface="+mj-lt"/>
              </a:rPr>
              <a:t>9</a:t>
            </a:r>
            <a:r>
              <a:rPr lang="lt-LT" sz="2400" dirty="0">
                <a:solidFill>
                  <a:schemeClr val="tx2"/>
                </a:solidFill>
                <a:latin typeface="+mj-lt"/>
              </a:rPr>
              <a:t> skirtingi produktai buhalterinės apskaitos ir personalo administravimo procesams vykdyti.</a:t>
            </a:r>
            <a:endParaRPr lang="lt-LT" sz="2400" dirty="0">
              <a:solidFill>
                <a:schemeClr val="tx2"/>
              </a:solidFill>
              <a:latin typeface="+mj-lt"/>
              <a:ea typeface="Calibri" panose="020F0502020204030204" pitchFamily="34" charset="0"/>
              <a:cs typeface="Times New Roman" panose="02020603050405020304" pitchFamily="18" charset="0"/>
            </a:endParaRPr>
          </a:p>
          <a:p>
            <a:pPr marL="801688" indent="-342900">
              <a:buFont typeface="Courier New" panose="02070309020205020404" pitchFamily="49" charset="0"/>
              <a:buChar char="o"/>
            </a:pPr>
            <a:r>
              <a:rPr lang="lt-LT" sz="2400" dirty="0">
                <a:solidFill>
                  <a:schemeClr val="tx2"/>
                </a:solidFill>
                <a:latin typeface="+mj-lt"/>
              </a:rPr>
              <a:t>Vien visų darbo užmokesčio apskaitai naudojamų skirtingų IS palaikymui 174 institucijose išleidžiama bent </a:t>
            </a:r>
            <a:r>
              <a:rPr lang="lt-LT" sz="2400" b="1" dirty="0">
                <a:solidFill>
                  <a:schemeClr val="tx2"/>
                </a:solidFill>
                <a:latin typeface="+mj-lt"/>
              </a:rPr>
              <a:t>804 tūkst.</a:t>
            </a:r>
            <a:r>
              <a:rPr lang="lt-LT" sz="2400" dirty="0">
                <a:solidFill>
                  <a:schemeClr val="tx2"/>
                </a:solidFill>
                <a:latin typeface="+mj-lt"/>
              </a:rPr>
              <a:t> EUR per metus.</a:t>
            </a:r>
          </a:p>
          <a:p>
            <a:pPr marL="801688" indent="-342900">
              <a:buFont typeface="Courier New" panose="02070309020205020404" pitchFamily="49" charset="0"/>
              <a:buChar char="o"/>
            </a:pPr>
            <a:r>
              <a:rPr lang="lt-LT" sz="2400" dirty="0">
                <a:solidFill>
                  <a:schemeClr val="tx2"/>
                </a:solidFill>
                <a:latin typeface="+mj-lt"/>
                <a:ea typeface="Calibri" panose="020F0502020204030204" pitchFamily="34" charset="0"/>
                <a:cs typeface="Times New Roman" panose="02020603050405020304" pitchFamily="18" charset="0"/>
              </a:rPr>
              <a:t>11 skirtingų dokumentų valdymo sprendimų (papildomai modifikuoti atskirose institucijose).</a:t>
            </a:r>
          </a:p>
          <a:p>
            <a:pPr algn="just"/>
            <a:endParaRPr lang="lt-LT" sz="2400" b="1" dirty="0">
              <a:solidFill>
                <a:schemeClr val="tx2"/>
              </a:solidFill>
              <a:latin typeface="+mj-lt"/>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lt-LT" sz="2400" b="1" dirty="0">
                <a:solidFill>
                  <a:schemeClr val="tx2"/>
                </a:solidFill>
                <a:latin typeface="+mj-lt"/>
                <a:ea typeface="Calibri" panose="020F0502020204030204" pitchFamily="34" charset="0"/>
                <a:cs typeface="Times New Roman" panose="02020603050405020304" pitchFamily="18" charset="0"/>
              </a:rPr>
              <a:t>Nenaudojami bendri sprendimai</a:t>
            </a:r>
          </a:p>
          <a:p>
            <a:pPr marL="801688" indent="-342900" algn="just">
              <a:buFont typeface="Courier New" panose="02070309020205020404" pitchFamily="49" charset="0"/>
              <a:buChar char="o"/>
            </a:pPr>
            <a:r>
              <a:rPr lang="lt-LT" sz="2400" dirty="0">
                <a:solidFill>
                  <a:schemeClr val="tx2"/>
                </a:solidFill>
                <a:latin typeface="+mj-lt"/>
                <a:ea typeface="Calibri" panose="020F0502020204030204" pitchFamily="34" charset="0"/>
                <a:cs typeface="Times New Roman" panose="02020603050405020304" pitchFamily="18" charset="0"/>
              </a:rPr>
              <a:t>Iš 599 Vyriausybės įpareigotų naudotis institucijų tik 144 naudojosi </a:t>
            </a:r>
            <a:br>
              <a:rPr lang="lt-LT" sz="2400" dirty="0">
                <a:solidFill>
                  <a:schemeClr val="tx2"/>
                </a:solidFill>
                <a:latin typeface="+mj-lt"/>
                <a:ea typeface="Calibri" panose="020F0502020204030204" pitchFamily="34" charset="0"/>
                <a:cs typeface="Times New Roman" panose="02020603050405020304" pitchFamily="18" charset="0"/>
              </a:rPr>
            </a:br>
            <a:r>
              <a:rPr lang="lt-LT" sz="2400" dirty="0">
                <a:solidFill>
                  <a:schemeClr val="tx2"/>
                </a:solidFill>
                <a:latin typeface="+mj-lt"/>
                <a:ea typeface="Calibri" panose="020F0502020204030204" pitchFamily="34" charset="0"/>
                <a:cs typeface="Times New Roman" panose="02020603050405020304" pitchFamily="18" charset="0"/>
              </a:rPr>
              <a:t>e-pristatymo sistema</a:t>
            </a:r>
          </a:p>
          <a:p>
            <a:pPr marL="801688" indent="-342900" algn="just">
              <a:buFont typeface="Courier New" panose="02070309020205020404" pitchFamily="49" charset="0"/>
              <a:buChar char="o"/>
            </a:pPr>
            <a:r>
              <a:rPr lang="lt-LT" sz="2400" dirty="0">
                <a:solidFill>
                  <a:schemeClr val="tx2"/>
                </a:solidFill>
                <a:latin typeface="+mj-lt"/>
                <a:ea typeface="Calibri" panose="020F0502020204030204" pitchFamily="34" charset="0"/>
                <a:cs typeface="Times New Roman" panose="02020603050405020304" pitchFamily="18" charset="0"/>
              </a:rPr>
              <a:t>2017 metų pradžioje centralizuotai programinės įrangos licencijų valdymo sistemai tik 176 institucijos pateikė duomenis.</a:t>
            </a:r>
          </a:p>
        </p:txBody>
      </p:sp>
      <p:sp>
        <p:nvSpPr>
          <p:cNvPr id="5" name="Rectangle 4"/>
          <p:cNvSpPr/>
          <p:nvPr/>
        </p:nvSpPr>
        <p:spPr>
          <a:xfrm>
            <a:off x="0" y="190005"/>
            <a:ext cx="1561605" cy="932214"/>
          </a:xfrm>
          <a:prstGeom prst="rect">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90005"/>
            <a:ext cx="5213268" cy="932213"/>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7" name="Picture 6"/>
          <p:cNvPicPr>
            <a:picLocks noChangeAspect="1"/>
          </p:cNvPicPr>
          <p:nvPr/>
        </p:nvPicPr>
        <p:blipFill>
          <a:blip r:embed="rId2">
            <a:lum bright="100000" contrast="-100000"/>
          </a:blip>
          <a:stretch>
            <a:fillRect/>
          </a:stretch>
        </p:blipFill>
        <p:spPr>
          <a:xfrm>
            <a:off x="352337" y="272398"/>
            <a:ext cx="768662" cy="767424"/>
          </a:xfrm>
          <a:prstGeom prst="rect">
            <a:avLst/>
          </a:prstGeom>
        </p:spPr>
      </p:pic>
      <p:sp>
        <p:nvSpPr>
          <p:cNvPr id="8" name="Title 1"/>
          <p:cNvSpPr txBox="1">
            <a:spLocks/>
          </p:cNvSpPr>
          <p:nvPr/>
        </p:nvSpPr>
        <p:spPr>
          <a:xfrm>
            <a:off x="1859478" y="-6671"/>
            <a:ext cx="52419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2600" b="1" dirty="0">
                <a:solidFill>
                  <a:schemeClr val="tx2"/>
                </a:solidFill>
              </a:rPr>
              <a:t>NEPAKANKAMAS</a:t>
            </a:r>
            <a:br>
              <a:rPr lang="en-US" sz="2600" b="1" dirty="0">
                <a:solidFill>
                  <a:schemeClr val="tx2"/>
                </a:solidFill>
              </a:rPr>
            </a:br>
            <a:r>
              <a:rPr lang="lt-LT" sz="2600" b="1" dirty="0">
                <a:solidFill>
                  <a:schemeClr val="tx2"/>
                </a:solidFill>
              </a:rPr>
              <a:t>KOORDINAVIMAS</a:t>
            </a:r>
            <a:endParaRPr lang="en-US" sz="2600" b="1" dirty="0">
              <a:solidFill>
                <a:schemeClr val="tx2"/>
              </a:solidFill>
            </a:endParaRPr>
          </a:p>
        </p:txBody>
      </p:sp>
    </p:spTree>
    <p:extLst>
      <p:ext uri="{BB962C8B-B14F-4D97-AF65-F5344CB8AC3E}">
        <p14:creationId xmlns:p14="http://schemas.microsoft.com/office/powerpoint/2010/main" val="293360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143"/>
          <p:cNvSpPr/>
          <p:nvPr/>
        </p:nvSpPr>
        <p:spPr>
          <a:xfrm>
            <a:off x="780802" y="1862279"/>
            <a:ext cx="11233248" cy="4401205"/>
          </a:xfrm>
          <a:prstGeom prst="rect">
            <a:avLst/>
          </a:prstGeom>
        </p:spPr>
        <p:txBody>
          <a:bodyPr wrap="square">
            <a:spAutoFit/>
          </a:bodyPr>
          <a:lstStyle/>
          <a:p>
            <a:pPr marL="266700" indent="-266700">
              <a:buFont typeface="Arial" panose="020B0604020202020204" pitchFamily="34" charset="0"/>
              <a:buChar char="•"/>
            </a:pPr>
            <a:r>
              <a:rPr lang="lt-LT" sz="2800" b="1" dirty="0">
                <a:solidFill>
                  <a:schemeClr val="tx2"/>
                </a:solidFill>
                <a:latin typeface="+mj-lt"/>
              </a:rPr>
              <a:t>Neefektyvus techninės įrangos panaudojimas:</a:t>
            </a:r>
          </a:p>
          <a:p>
            <a:pPr marL="914400" lvl="1" indent="-457200">
              <a:buFont typeface="Courier New" panose="02070309020205020404" pitchFamily="49" charset="0"/>
              <a:buChar char="o"/>
            </a:pPr>
            <a:r>
              <a:rPr lang="lt-LT" sz="2800" b="1" dirty="0">
                <a:solidFill>
                  <a:schemeClr val="tx2"/>
                </a:solidFill>
                <a:latin typeface="+mj-lt"/>
              </a:rPr>
              <a:t>99 </a:t>
            </a:r>
            <a:r>
              <a:rPr lang="lt-LT" sz="2800" dirty="0">
                <a:solidFill>
                  <a:schemeClr val="tx2"/>
                </a:solidFill>
                <a:latin typeface="+mj-lt"/>
              </a:rPr>
              <a:t>serverinės</a:t>
            </a:r>
            <a:endParaRPr lang="en-GB" sz="2800" dirty="0">
              <a:solidFill>
                <a:schemeClr val="tx2"/>
              </a:solidFill>
              <a:latin typeface="+mj-lt"/>
            </a:endParaRPr>
          </a:p>
          <a:p>
            <a:pPr marL="228594" indent="-228594">
              <a:buFont typeface="Arial" panose="020B0604020202020204" pitchFamily="34" charset="0"/>
              <a:buChar char="•"/>
            </a:pPr>
            <a:endParaRPr lang="lt-LT" sz="2800" dirty="0">
              <a:solidFill>
                <a:schemeClr val="tx2"/>
              </a:solidFill>
              <a:latin typeface="+mj-lt"/>
            </a:endParaRPr>
          </a:p>
          <a:p>
            <a:pPr marL="228594" indent="-228594">
              <a:buFont typeface="Arial" panose="020B0604020202020204" pitchFamily="34" charset="0"/>
              <a:buChar char="•"/>
            </a:pPr>
            <a:r>
              <a:rPr lang="lt-LT" sz="2800" b="1" dirty="0">
                <a:solidFill>
                  <a:schemeClr val="tx2"/>
                </a:solidFill>
                <a:latin typeface="+mj-lt"/>
              </a:rPr>
              <a:t>1897 </a:t>
            </a:r>
            <a:r>
              <a:rPr lang="lt-LT" sz="2800" dirty="0">
                <a:solidFill>
                  <a:schemeClr val="tx2"/>
                </a:solidFill>
                <a:latin typeface="+mj-lt"/>
              </a:rPr>
              <a:t>tarnybinės stotys</a:t>
            </a:r>
          </a:p>
          <a:p>
            <a:pPr marL="914400" lvl="1" indent="-457200">
              <a:buFont typeface="Courier New" panose="02070309020205020404" pitchFamily="49" charset="0"/>
              <a:buChar char="o"/>
            </a:pPr>
            <a:r>
              <a:rPr lang="lt-LT" sz="2800" b="1" dirty="0">
                <a:solidFill>
                  <a:schemeClr val="tx2"/>
                </a:solidFill>
                <a:latin typeface="+mj-lt"/>
              </a:rPr>
              <a:t>35% </a:t>
            </a:r>
            <a:r>
              <a:rPr lang="lt-LT" sz="2800" dirty="0">
                <a:solidFill>
                  <a:schemeClr val="tx2"/>
                </a:solidFill>
                <a:latin typeface="+mj-lt"/>
              </a:rPr>
              <a:t>tarnybinių stočių yra naudojama daugiau nei 5 metus </a:t>
            </a:r>
          </a:p>
          <a:p>
            <a:pPr marL="914400" lvl="1" indent="-457200">
              <a:buFont typeface="Courier New" panose="02070309020205020404" pitchFamily="49" charset="0"/>
              <a:buChar char="o"/>
            </a:pPr>
            <a:r>
              <a:rPr lang="lt-LT" sz="2800" b="1" dirty="0">
                <a:solidFill>
                  <a:schemeClr val="tx2"/>
                </a:solidFill>
                <a:latin typeface="+mj-lt"/>
              </a:rPr>
              <a:t>55%</a:t>
            </a:r>
            <a:r>
              <a:rPr lang="lt-LT" sz="2800" dirty="0">
                <a:solidFill>
                  <a:schemeClr val="tx2"/>
                </a:solidFill>
                <a:latin typeface="+mj-lt"/>
              </a:rPr>
              <a:t> tarnybinių stočių ir </a:t>
            </a:r>
            <a:r>
              <a:rPr lang="lt-LT" sz="2800" b="1" dirty="0">
                <a:solidFill>
                  <a:schemeClr val="tx2"/>
                </a:solidFill>
                <a:latin typeface="+mj-lt"/>
              </a:rPr>
              <a:t>47%</a:t>
            </a:r>
            <a:r>
              <a:rPr lang="lt-LT" sz="2800" dirty="0">
                <a:solidFill>
                  <a:schemeClr val="tx2"/>
                </a:solidFill>
                <a:latin typeface="+mj-lt"/>
              </a:rPr>
              <a:t> duomenų saugyklų garantinis aptarnavimo laikotarpis pasibaigęs</a:t>
            </a:r>
          </a:p>
          <a:p>
            <a:pPr marL="914400" lvl="1" indent="-457200">
              <a:buFont typeface="Courier New" panose="02070309020205020404" pitchFamily="49" charset="0"/>
              <a:buChar char="o"/>
            </a:pPr>
            <a:r>
              <a:rPr lang="lt-LT" sz="2800" b="1" dirty="0">
                <a:solidFill>
                  <a:schemeClr val="tx2"/>
                </a:solidFill>
                <a:latin typeface="+mj-lt"/>
              </a:rPr>
              <a:t>50%</a:t>
            </a:r>
            <a:r>
              <a:rPr lang="lt-LT" sz="2800" dirty="0">
                <a:solidFill>
                  <a:schemeClr val="tx2"/>
                </a:solidFill>
                <a:latin typeface="+mj-lt"/>
              </a:rPr>
              <a:t> vidutinis tarnybinės stoties standaus disko užimtumas</a:t>
            </a:r>
            <a:endParaRPr lang="en-GB" sz="2800" dirty="0">
              <a:solidFill>
                <a:schemeClr val="tx2"/>
              </a:solidFill>
              <a:latin typeface="+mj-lt"/>
            </a:endParaRPr>
          </a:p>
          <a:p>
            <a:pPr marL="838179" lvl="1" indent="-228594">
              <a:buFont typeface="Courier New" panose="02070309020205020404" pitchFamily="49" charset="0"/>
              <a:buChar char="o"/>
            </a:pPr>
            <a:endParaRPr lang="lt-LT" sz="2800" dirty="0">
              <a:solidFill>
                <a:schemeClr val="tx2"/>
              </a:solidFill>
              <a:latin typeface="+mj-lt"/>
            </a:endParaRPr>
          </a:p>
          <a:p>
            <a:pPr marL="228594" indent="-228594">
              <a:buFont typeface="Arial" panose="020B0604020202020204" pitchFamily="34" charset="0"/>
              <a:buChar char="•"/>
            </a:pPr>
            <a:r>
              <a:rPr lang="lt-LT" sz="2800" dirty="0">
                <a:solidFill>
                  <a:schemeClr val="tx2"/>
                </a:solidFill>
                <a:latin typeface="+mj-lt"/>
              </a:rPr>
              <a:t>Vidutinis duomenų saugyklos užimtumas </a:t>
            </a:r>
            <a:r>
              <a:rPr lang="lt-LT" sz="2800" b="1" dirty="0">
                <a:solidFill>
                  <a:schemeClr val="tx2"/>
                </a:solidFill>
                <a:latin typeface="+mj-lt"/>
              </a:rPr>
              <a:t>68%</a:t>
            </a:r>
          </a:p>
        </p:txBody>
      </p:sp>
      <p:sp>
        <p:nvSpPr>
          <p:cNvPr id="5" name="Rectangle 4"/>
          <p:cNvSpPr/>
          <p:nvPr/>
        </p:nvSpPr>
        <p:spPr>
          <a:xfrm>
            <a:off x="0" y="190005"/>
            <a:ext cx="1561605" cy="932214"/>
          </a:xfrm>
          <a:prstGeom prst="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65000"/>
                </a:schemeClr>
              </a:solidFill>
            </a:endParaRPr>
          </a:p>
        </p:txBody>
      </p:sp>
      <p:sp>
        <p:nvSpPr>
          <p:cNvPr id="6" name="Title 1"/>
          <p:cNvSpPr txBox="1">
            <a:spLocks/>
          </p:cNvSpPr>
          <p:nvPr/>
        </p:nvSpPr>
        <p:spPr>
          <a:xfrm>
            <a:off x="1859478" y="-6671"/>
            <a:ext cx="52419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2800" b="1" dirty="0">
                <a:solidFill>
                  <a:schemeClr val="tx2"/>
                </a:solidFill>
              </a:rPr>
              <a:t>NEEFEKTYVIAI IŠNAUDOJAMA</a:t>
            </a:r>
            <a:endParaRPr lang="en-US" sz="2800" b="1" dirty="0">
              <a:solidFill>
                <a:schemeClr val="tx2"/>
              </a:solidFill>
            </a:endParaRPr>
          </a:p>
          <a:p>
            <a:r>
              <a:rPr lang="lt-LT" sz="2800" b="1" dirty="0">
                <a:solidFill>
                  <a:schemeClr val="tx2"/>
                </a:solidFill>
              </a:rPr>
              <a:t>IT INFRASTRUKTŪRA</a:t>
            </a:r>
            <a:endParaRPr lang="en-US" sz="2600" b="1" dirty="0">
              <a:solidFill>
                <a:schemeClr val="tx2"/>
              </a:solidFill>
            </a:endParaRPr>
          </a:p>
        </p:txBody>
      </p:sp>
      <p:sp>
        <p:nvSpPr>
          <p:cNvPr id="7" name="Rectangle 6"/>
          <p:cNvSpPr/>
          <p:nvPr/>
        </p:nvSpPr>
        <p:spPr>
          <a:xfrm>
            <a:off x="0" y="190005"/>
            <a:ext cx="6731000" cy="932213"/>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8" name="Picture 7"/>
          <p:cNvPicPr>
            <a:picLocks noChangeAspect="1"/>
          </p:cNvPicPr>
          <p:nvPr/>
        </p:nvPicPr>
        <p:blipFill>
          <a:blip r:embed="rId3">
            <a:lum bright="100000" contrast="-100000"/>
          </a:blip>
          <a:stretch>
            <a:fillRect/>
          </a:stretch>
        </p:blipFill>
        <p:spPr>
          <a:xfrm>
            <a:off x="429723" y="319373"/>
            <a:ext cx="702158" cy="701027"/>
          </a:xfrm>
          <a:prstGeom prst="rect">
            <a:avLst/>
          </a:prstGeom>
        </p:spPr>
      </p:pic>
    </p:spTree>
    <p:extLst>
      <p:ext uri="{BB962C8B-B14F-4D97-AF65-F5344CB8AC3E}">
        <p14:creationId xmlns:p14="http://schemas.microsoft.com/office/powerpoint/2010/main" val="190677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59478" y="-6671"/>
            <a:ext cx="54159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2800" b="1" dirty="0">
                <a:solidFill>
                  <a:schemeClr val="tx2"/>
                </a:solidFill>
              </a:rPr>
              <a:t>ILGAI TRUNKANTIS PASIRENGIMAS VIII KONSOLIDAVIMUI</a:t>
            </a:r>
            <a:endParaRPr lang="en-US" sz="2600" b="1" dirty="0">
              <a:solidFill>
                <a:schemeClr val="tx2"/>
              </a:solidFill>
            </a:endParaRPr>
          </a:p>
        </p:txBody>
      </p:sp>
      <p:sp>
        <p:nvSpPr>
          <p:cNvPr id="6" name="Rectangle 5"/>
          <p:cNvSpPr/>
          <p:nvPr/>
        </p:nvSpPr>
        <p:spPr>
          <a:xfrm>
            <a:off x="-1" y="190005"/>
            <a:ext cx="7275443" cy="932213"/>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p:cNvSpPr/>
          <p:nvPr/>
        </p:nvSpPr>
        <p:spPr>
          <a:xfrm>
            <a:off x="0" y="190005"/>
            <a:ext cx="1561605" cy="93221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415518" y="255352"/>
            <a:ext cx="802811" cy="801517"/>
          </a:xfrm>
          <a:prstGeom prst="rect">
            <a:avLst/>
          </a:prstGeom>
        </p:spPr>
      </p:pic>
      <p:sp>
        <p:nvSpPr>
          <p:cNvPr id="10" name="Chevron 71"/>
          <p:cNvSpPr/>
          <p:nvPr/>
        </p:nvSpPr>
        <p:spPr>
          <a:xfrm>
            <a:off x="1549012" y="3485174"/>
            <a:ext cx="760598" cy="404067"/>
          </a:xfrm>
          <a:prstGeom prst="chevron">
            <a:avLst>
              <a:gd name="adj" fmla="val 32323"/>
            </a:avLst>
          </a:pr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II ketv.</a:t>
            </a:r>
          </a:p>
        </p:txBody>
      </p:sp>
      <p:sp>
        <p:nvSpPr>
          <p:cNvPr id="11" name="Chevron 13"/>
          <p:cNvSpPr/>
          <p:nvPr/>
        </p:nvSpPr>
        <p:spPr>
          <a:xfrm>
            <a:off x="3587275" y="3485174"/>
            <a:ext cx="760598" cy="404067"/>
          </a:xfrm>
          <a:prstGeom prst="chevron">
            <a:avLst>
              <a:gd name="adj" fmla="val 32323"/>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 ketv.</a:t>
            </a:r>
          </a:p>
        </p:txBody>
      </p:sp>
      <p:sp>
        <p:nvSpPr>
          <p:cNvPr id="12" name="Chevron 12"/>
          <p:cNvSpPr/>
          <p:nvPr/>
        </p:nvSpPr>
        <p:spPr>
          <a:xfrm>
            <a:off x="2228433" y="3485174"/>
            <a:ext cx="760598" cy="404067"/>
          </a:xfrm>
          <a:prstGeom prst="chevron">
            <a:avLst>
              <a:gd name="adj" fmla="val 32323"/>
            </a:avLst>
          </a:pr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III ketv.</a:t>
            </a:r>
          </a:p>
        </p:txBody>
      </p:sp>
      <p:sp>
        <p:nvSpPr>
          <p:cNvPr id="13" name="Chevron 70"/>
          <p:cNvSpPr/>
          <p:nvPr/>
        </p:nvSpPr>
        <p:spPr>
          <a:xfrm>
            <a:off x="190171" y="3485174"/>
            <a:ext cx="760598" cy="404067"/>
          </a:xfrm>
          <a:prstGeom prst="chevron">
            <a:avLst>
              <a:gd name="adj" fmla="val 32323"/>
            </a:avLst>
          </a:prstGeom>
          <a:solidFill>
            <a:schemeClr val="accent4"/>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IV ketv.</a:t>
            </a:r>
          </a:p>
        </p:txBody>
      </p:sp>
      <p:sp>
        <p:nvSpPr>
          <p:cNvPr id="14" name="Chevron 72"/>
          <p:cNvSpPr/>
          <p:nvPr/>
        </p:nvSpPr>
        <p:spPr>
          <a:xfrm>
            <a:off x="2907854" y="3485174"/>
            <a:ext cx="760598" cy="404067"/>
          </a:xfrm>
          <a:prstGeom prst="chevron">
            <a:avLst>
              <a:gd name="adj" fmla="val 32323"/>
            </a:avLst>
          </a:prstGeom>
          <a:solidFill>
            <a:schemeClr val="accent4"/>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IV ketv.</a:t>
            </a:r>
          </a:p>
        </p:txBody>
      </p:sp>
      <p:sp>
        <p:nvSpPr>
          <p:cNvPr id="15" name="Chevron 73"/>
          <p:cNvSpPr/>
          <p:nvPr/>
        </p:nvSpPr>
        <p:spPr>
          <a:xfrm>
            <a:off x="4266696" y="3485174"/>
            <a:ext cx="760598" cy="404067"/>
          </a:xfrm>
          <a:prstGeom prst="chevron">
            <a:avLst>
              <a:gd name="adj" fmla="val 32323"/>
            </a:avLst>
          </a:pr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II ketv.</a:t>
            </a:r>
          </a:p>
        </p:txBody>
      </p:sp>
      <p:sp>
        <p:nvSpPr>
          <p:cNvPr id="16" name="Chevron 105"/>
          <p:cNvSpPr/>
          <p:nvPr/>
        </p:nvSpPr>
        <p:spPr>
          <a:xfrm>
            <a:off x="4946117" y="3485174"/>
            <a:ext cx="760598" cy="404067"/>
          </a:xfrm>
          <a:prstGeom prst="chevron">
            <a:avLst>
              <a:gd name="adj" fmla="val 32323"/>
            </a:avLst>
          </a:pr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III ketv.</a:t>
            </a:r>
          </a:p>
        </p:txBody>
      </p:sp>
      <p:sp>
        <p:nvSpPr>
          <p:cNvPr id="17" name="Chevron 59"/>
          <p:cNvSpPr/>
          <p:nvPr/>
        </p:nvSpPr>
        <p:spPr>
          <a:xfrm>
            <a:off x="5625538" y="3485174"/>
            <a:ext cx="760598" cy="404067"/>
          </a:xfrm>
          <a:prstGeom prst="chevron">
            <a:avLst>
              <a:gd name="adj" fmla="val 32323"/>
            </a:avLst>
          </a:prstGeom>
          <a:solidFill>
            <a:schemeClr val="accent4"/>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IV ketv.</a:t>
            </a:r>
          </a:p>
        </p:txBody>
      </p:sp>
      <p:sp>
        <p:nvSpPr>
          <p:cNvPr id="18" name="Rectangle 17"/>
          <p:cNvSpPr/>
          <p:nvPr/>
        </p:nvSpPr>
        <p:spPr>
          <a:xfrm>
            <a:off x="233453" y="3937593"/>
            <a:ext cx="601448" cy="338554"/>
          </a:xfrm>
          <a:prstGeom prst="rect">
            <a:avLst/>
          </a:prstGeom>
        </p:spPr>
        <p:txBody>
          <a:bodyPr wrap="none">
            <a:spAutoFit/>
          </a:bodyPr>
          <a:lstStyle/>
          <a:p>
            <a:pPr algn="ctr"/>
            <a:r>
              <a:rPr lang="lt-LT" sz="1600" dirty="0">
                <a:solidFill>
                  <a:schemeClr val="tx2"/>
                </a:solidFill>
                <a:latin typeface="+mj-lt"/>
              </a:rPr>
              <a:t>2013</a:t>
            </a:r>
          </a:p>
        </p:txBody>
      </p:sp>
      <p:sp>
        <p:nvSpPr>
          <p:cNvPr id="19" name="Rectangle 18"/>
          <p:cNvSpPr/>
          <p:nvPr/>
        </p:nvSpPr>
        <p:spPr>
          <a:xfrm>
            <a:off x="1883462" y="3937593"/>
            <a:ext cx="601448" cy="338554"/>
          </a:xfrm>
          <a:prstGeom prst="rect">
            <a:avLst/>
          </a:prstGeom>
        </p:spPr>
        <p:txBody>
          <a:bodyPr wrap="none">
            <a:spAutoFit/>
          </a:bodyPr>
          <a:lstStyle/>
          <a:p>
            <a:pPr algn="ctr"/>
            <a:r>
              <a:rPr lang="lt-LT" sz="1600" dirty="0">
                <a:solidFill>
                  <a:schemeClr val="tx2"/>
                </a:solidFill>
                <a:latin typeface="+mj-lt"/>
              </a:rPr>
              <a:t>2014</a:t>
            </a:r>
          </a:p>
        </p:txBody>
      </p:sp>
      <p:sp>
        <p:nvSpPr>
          <p:cNvPr id="20" name="Rectangle 19"/>
          <p:cNvSpPr/>
          <p:nvPr/>
        </p:nvSpPr>
        <p:spPr>
          <a:xfrm>
            <a:off x="10080760" y="3937593"/>
            <a:ext cx="601448" cy="338554"/>
          </a:xfrm>
          <a:prstGeom prst="rect">
            <a:avLst/>
          </a:prstGeom>
        </p:spPr>
        <p:txBody>
          <a:bodyPr wrap="none">
            <a:spAutoFit/>
          </a:bodyPr>
          <a:lstStyle/>
          <a:p>
            <a:pPr algn="ctr"/>
            <a:r>
              <a:rPr lang="lt-LT" sz="1600" dirty="0">
                <a:solidFill>
                  <a:schemeClr val="tx2"/>
                </a:solidFill>
                <a:latin typeface="+mj-lt"/>
              </a:rPr>
              <a:t>2017</a:t>
            </a:r>
          </a:p>
        </p:txBody>
      </p:sp>
      <p:sp>
        <p:nvSpPr>
          <p:cNvPr id="21" name="Rectangle 20"/>
          <p:cNvSpPr/>
          <p:nvPr/>
        </p:nvSpPr>
        <p:spPr>
          <a:xfrm>
            <a:off x="4789770" y="3937593"/>
            <a:ext cx="601448" cy="338554"/>
          </a:xfrm>
          <a:prstGeom prst="rect">
            <a:avLst/>
          </a:prstGeom>
        </p:spPr>
        <p:txBody>
          <a:bodyPr wrap="none">
            <a:spAutoFit/>
          </a:bodyPr>
          <a:lstStyle/>
          <a:p>
            <a:pPr algn="ctr"/>
            <a:r>
              <a:rPr lang="lt-LT" sz="1600" dirty="0">
                <a:solidFill>
                  <a:schemeClr val="tx2"/>
                </a:solidFill>
                <a:latin typeface="+mj-lt"/>
              </a:rPr>
              <a:t>2015</a:t>
            </a:r>
          </a:p>
        </p:txBody>
      </p:sp>
      <p:sp>
        <p:nvSpPr>
          <p:cNvPr id="22" name="Rectangle 21"/>
          <p:cNvSpPr/>
          <p:nvPr/>
        </p:nvSpPr>
        <p:spPr>
          <a:xfrm>
            <a:off x="7318830" y="3937593"/>
            <a:ext cx="601448" cy="338554"/>
          </a:xfrm>
          <a:prstGeom prst="rect">
            <a:avLst/>
          </a:prstGeom>
        </p:spPr>
        <p:txBody>
          <a:bodyPr wrap="none">
            <a:spAutoFit/>
          </a:bodyPr>
          <a:lstStyle/>
          <a:p>
            <a:pPr algn="ctr"/>
            <a:r>
              <a:rPr lang="lt-LT" sz="1600" dirty="0">
                <a:solidFill>
                  <a:schemeClr val="tx2"/>
                </a:solidFill>
                <a:latin typeface="+mj-lt"/>
              </a:rPr>
              <a:t>2016</a:t>
            </a:r>
          </a:p>
        </p:txBody>
      </p:sp>
      <p:sp>
        <p:nvSpPr>
          <p:cNvPr id="23" name="Chevron 13"/>
          <p:cNvSpPr/>
          <p:nvPr/>
        </p:nvSpPr>
        <p:spPr>
          <a:xfrm>
            <a:off x="6304959" y="3485174"/>
            <a:ext cx="760598" cy="404067"/>
          </a:xfrm>
          <a:prstGeom prst="chevron">
            <a:avLst>
              <a:gd name="adj" fmla="val 32323"/>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 ketv.</a:t>
            </a:r>
          </a:p>
        </p:txBody>
      </p:sp>
      <p:sp>
        <p:nvSpPr>
          <p:cNvPr id="24" name="Chevron 73"/>
          <p:cNvSpPr/>
          <p:nvPr/>
        </p:nvSpPr>
        <p:spPr>
          <a:xfrm>
            <a:off x="6984380" y="3485174"/>
            <a:ext cx="760598" cy="404067"/>
          </a:xfrm>
          <a:prstGeom prst="chevron">
            <a:avLst>
              <a:gd name="adj" fmla="val 32323"/>
            </a:avLst>
          </a:pr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II ketv.</a:t>
            </a:r>
          </a:p>
        </p:txBody>
      </p:sp>
      <p:sp>
        <p:nvSpPr>
          <p:cNvPr id="25" name="Chevron 105"/>
          <p:cNvSpPr/>
          <p:nvPr/>
        </p:nvSpPr>
        <p:spPr>
          <a:xfrm>
            <a:off x="7663801" y="3485174"/>
            <a:ext cx="760598" cy="404067"/>
          </a:xfrm>
          <a:prstGeom prst="chevron">
            <a:avLst>
              <a:gd name="adj" fmla="val 32323"/>
            </a:avLst>
          </a:pr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III ketv.</a:t>
            </a:r>
          </a:p>
        </p:txBody>
      </p:sp>
      <p:sp>
        <p:nvSpPr>
          <p:cNvPr id="26" name="Chevron 59"/>
          <p:cNvSpPr/>
          <p:nvPr/>
        </p:nvSpPr>
        <p:spPr>
          <a:xfrm>
            <a:off x="8343221" y="3485174"/>
            <a:ext cx="760598" cy="404067"/>
          </a:xfrm>
          <a:prstGeom prst="chevron">
            <a:avLst>
              <a:gd name="adj" fmla="val 32323"/>
            </a:avLst>
          </a:prstGeom>
          <a:solidFill>
            <a:schemeClr val="accent4"/>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IV ketv.</a:t>
            </a:r>
          </a:p>
        </p:txBody>
      </p:sp>
      <p:sp>
        <p:nvSpPr>
          <p:cNvPr id="27" name="Chevron 13"/>
          <p:cNvSpPr/>
          <p:nvPr/>
        </p:nvSpPr>
        <p:spPr>
          <a:xfrm>
            <a:off x="9022642" y="3485174"/>
            <a:ext cx="760598" cy="404067"/>
          </a:xfrm>
          <a:prstGeom prst="chevron">
            <a:avLst>
              <a:gd name="adj" fmla="val 32323"/>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 ketv.</a:t>
            </a:r>
          </a:p>
        </p:txBody>
      </p:sp>
      <p:sp>
        <p:nvSpPr>
          <p:cNvPr id="28" name="Chevron 73"/>
          <p:cNvSpPr/>
          <p:nvPr/>
        </p:nvSpPr>
        <p:spPr>
          <a:xfrm>
            <a:off x="9702063" y="3485174"/>
            <a:ext cx="760598" cy="404067"/>
          </a:xfrm>
          <a:prstGeom prst="chevron">
            <a:avLst>
              <a:gd name="adj" fmla="val 32323"/>
            </a:avLst>
          </a:prstGeom>
          <a:solidFill>
            <a:schemeClr val="accent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II ketv.</a:t>
            </a:r>
          </a:p>
        </p:txBody>
      </p:sp>
      <p:sp>
        <p:nvSpPr>
          <p:cNvPr id="29" name="Chevron 105"/>
          <p:cNvSpPr/>
          <p:nvPr/>
        </p:nvSpPr>
        <p:spPr>
          <a:xfrm>
            <a:off x="10381484" y="3485174"/>
            <a:ext cx="760598" cy="404067"/>
          </a:xfrm>
          <a:prstGeom prst="chevron">
            <a:avLst>
              <a:gd name="adj" fmla="val 32323"/>
            </a:avLst>
          </a:prstGeom>
          <a:solidFill>
            <a:schemeClr val="accent3"/>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III ketv.</a:t>
            </a:r>
          </a:p>
        </p:txBody>
      </p:sp>
      <p:sp>
        <p:nvSpPr>
          <p:cNvPr id="30" name="Chevron 59"/>
          <p:cNvSpPr/>
          <p:nvPr/>
        </p:nvSpPr>
        <p:spPr>
          <a:xfrm>
            <a:off x="11060898" y="3485174"/>
            <a:ext cx="760598" cy="404067"/>
          </a:xfrm>
          <a:prstGeom prst="chevron">
            <a:avLst>
              <a:gd name="adj" fmla="val 32323"/>
            </a:avLst>
          </a:prstGeom>
          <a:solidFill>
            <a:schemeClr val="accent4"/>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IV ketv.</a:t>
            </a:r>
          </a:p>
        </p:txBody>
      </p:sp>
      <p:sp>
        <p:nvSpPr>
          <p:cNvPr id="31" name="Rectangle 30"/>
          <p:cNvSpPr/>
          <p:nvPr/>
        </p:nvSpPr>
        <p:spPr>
          <a:xfrm>
            <a:off x="190171" y="1657575"/>
            <a:ext cx="1630189" cy="1169551"/>
          </a:xfrm>
          <a:prstGeom prst="rect">
            <a:avLst/>
          </a:prstGeom>
        </p:spPr>
        <p:txBody>
          <a:bodyPr wrap="square">
            <a:spAutoFit/>
          </a:bodyPr>
          <a:lstStyle/>
          <a:p>
            <a:pPr algn="ctr"/>
            <a:r>
              <a:rPr lang="lt-LT" sz="1400" dirty="0">
                <a:solidFill>
                  <a:schemeClr val="tx2"/>
                </a:solidFill>
                <a:latin typeface="+mj-lt"/>
              </a:rPr>
              <a:t>Pradėtas IT  konsolidavimo vertinimas (Studija)</a:t>
            </a:r>
          </a:p>
          <a:p>
            <a:pPr algn="ctr"/>
            <a:endParaRPr lang="lt-LT" sz="1400" dirty="0">
              <a:solidFill>
                <a:schemeClr val="tx2"/>
              </a:solidFill>
              <a:latin typeface="+mj-lt"/>
            </a:endParaRPr>
          </a:p>
          <a:p>
            <a:pPr algn="ctr"/>
            <a:r>
              <a:rPr lang="lt-LT" sz="1400" dirty="0">
                <a:solidFill>
                  <a:schemeClr val="tx2"/>
                </a:solidFill>
                <a:latin typeface="+mj-lt"/>
              </a:rPr>
              <a:t>2013-10-10</a:t>
            </a:r>
            <a:endParaRPr lang="en-US" sz="1400" dirty="0">
              <a:solidFill>
                <a:schemeClr val="tx2"/>
              </a:solidFill>
              <a:latin typeface="+mj-lt"/>
            </a:endParaRPr>
          </a:p>
        </p:txBody>
      </p:sp>
      <p:cxnSp>
        <p:nvCxnSpPr>
          <p:cNvPr id="32" name="Straight Connector 31"/>
          <p:cNvCxnSpPr>
            <a:stCxn id="35" idx="0"/>
            <a:endCxn id="34" idx="4"/>
          </p:cNvCxnSpPr>
          <p:nvPr/>
        </p:nvCxnSpPr>
        <p:spPr>
          <a:xfrm>
            <a:off x="344982" y="2760559"/>
            <a:ext cx="0" cy="634828"/>
          </a:xfrm>
          <a:prstGeom prst="line">
            <a:avLst/>
          </a:prstGeom>
          <a:solidFill>
            <a:schemeClr val="accent1"/>
          </a:solidFill>
          <a:ln w="12700" cmpd="sng"/>
          <a:effectLst/>
        </p:spPr>
        <p:style>
          <a:lnRef idx="2">
            <a:schemeClr val="accent1"/>
          </a:lnRef>
          <a:fillRef idx="0">
            <a:schemeClr val="accent1"/>
          </a:fillRef>
          <a:effectRef idx="1">
            <a:schemeClr val="accent1"/>
          </a:effectRef>
          <a:fontRef idx="minor">
            <a:schemeClr val="tx1"/>
          </a:fontRef>
        </p:style>
      </p:cxnSp>
      <p:sp>
        <p:nvSpPr>
          <p:cNvPr id="33" name="Chevron 11"/>
          <p:cNvSpPr/>
          <p:nvPr/>
        </p:nvSpPr>
        <p:spPr>
          <a:xfrm>
            <a:off x="869591" y="3485174"/>
            <a:ext cx="760598" cy="404067"/>
          </a:xfrm>
          <a:prstGeom prst="chevron">
            <a:avLst>
              <a:gd name="adj" fmla="val 32323"/>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lt-LT" sz="1200" b="1" dirty="0">
                <a:solidFill>
                  <a:schemeClr val="bg1"/>
                </a:solidFill>
                <a:latin typeface="+mj-lt"/>
              </a:rPr>
              <a:t>I ketv. </a:t>
            </a:r>
          </a:p>
        </p:txBody>
      </p:sp>
      <p:sp>
        <p:nvSpPr>
          <p:cNvPr id="34" name="Oval 33"/>
          <p:cNvSpPr>
            <a:spLocks noChangeAspect="1"/>
          </p:cNvSpPr>
          <p:nvPr/>
        </p:nvSpPr>
        <p:spPr>
          <a:xfrm rot="10800000">
            <a:off x="271347" y="3395387"/>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sp>
        <p:nvSpPr>
          <p:cNvPr id="35" name="Oval 34"/>
          <p:cNvSpPr>
            <a:spLocks noChangeAspect="1"/>
          </p:cNvSpPr>
          <p:nvPr/>
        </p:nvSpPr>
        <p:spPr>
          <a:xfrm rot="10800000">
            <a:off x="271347" y="2613287"/>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sp>
        <p:nvSpPr>
          <p:cNvPr id="36" name="Rectangle 35"/>
          <p:cNvSpPr/>
          <p:nvPr/>
        </p:nvSpPr>
        <p:spPr>
          <a:xfrm>
            <a:off x="1344668" y="5181597"/>
            <a:ext cx="2169134" cy="1600438"/>
          </a:xfrm>
          <a:prstGeom prst="rect">
            <a:avLst/>
          </a:prstGeom>
        </p:spPr>
        <p:txBody>
          <a:bodyPr wrap="square">
            <a:spAutoFit/>
          </a:bodyPr>
          <a:lstStyle/>
          <a:p>
            <a:pPr algn="ctr"/>
            <a:r>
              <a:rPr lang="lt-LT" sz="1400" dirty="0">
                <a:solidFill>
                  <a:schemeClr val="tx2"/>
                </a:solidFill>
                <a:latin typeface="+mj-lt"/>
              </a:rPr>
              <a:t>2014-10-22</a:t>
            </a:r>
            <a:endParaRPr lang="en-US" sz="1400" dirty="0">
              <a:solidFill>
                <a:schemeClr val="tx2"/>
              </a:solidFill>
              <a:latin typeface="+mj-lt"/>
            </a:endParaRPr>
          </a:p>
          <a:p>
            <a:pPr algn="ctr"/>
            <a:endParaRPr lang="lt-LT" sz="1400" dirty="0">
              <a:solidFill>
                <a:schemeClr val="tx2"/>
              </a:solidFill>
              <a:latin typeface="+mj-lt"/>
            </a:endParaRPr>
          </a:p>
          <a:p>
            <a:pPr algn="ctr"/>
            <a:r>
              <a:rPr lang="lt-LT" sz="1400" dirty="0">
                <a:solidFill>
                  <a:schemeClr val="tx2"/>
                </a:solidFill>
                <a:latin typeface="+mj-lt"/>
              </a:rPr>
              <a:t>Baigtas </a:t>
            </a:r>
            <a:r>
              <a:rPr lang="lt-LT" sz="1400" dirty="0">
                <a:solidFill>
                  <a:schemeClr val="tx2"/>
                </a:solidFill>
              </a:rPr>
              <a:t>Pradėtas IT  konsolidavimo vertinimas (Studija)</a:t>
            </a:r>
          </a:p>
          <a:p>
            <a:pPr algn="ctr"/>
            <a:r>
              <a:rPr lang="lt-LT" sz="1400" dirty="0">
                <a:solidFill>
                  <a:schemeClr val="tx2"/>
                </a:solidFill>
                <a:latin typeface="+mj-lt"/>
              </a:rPr>
              <a:t>(kelios institucijos teikiančios IT paslaugas)</a:t>
            </a:r>
          </a:p>
        </p:txBody>
      </p:sp>
      <p:cxnSp>
        <p:nvCxnSpPr>
          <p:cNvPr id="37" name="Straight Connector 36"/>
          <p:cNvCxnSpPr>
            <a:stCxn id="39" idx="0"/>
            <a:endCxn id="38" idx="4"/>
          </p:cNvCxnSpPr>
          <p:nvPr/>
        </p:nvCxnSpPr>
        <p:spPr>
          <a:xfrm>
            <a:off x="3000751" y="3953739"/>
            <a:ext cx="0" cy="1228830"/>
          </a:xfrm>
          <a:prstGeom prst="line">
            <a:avLst/>
          </a:prstGeom>
          <a:solidFill>
            <a:schemeClr val="accent1"/>
          </a:solidFill>
          <a:ln w="12700" cmpd="sng"/>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rot="10800000">
            <a:off x="2927116" y="5182569"/>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sp>
        <p:nvSpPr>
          <p:cNvPr id="39" name="Oval 38"/>
          <p:cNvSpPr>
            <a:spLocks noChangeAspect="1"/>
          </p:cNvSpPr>
          <p:nvPr/>
        </p:nvSpPr>
        <p:spPr>
          <a:xfrm rot="10800000">
            <a:off x="2927116" y="3806467"/>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sp>
        <p:nvSpPr>
          <p:cNvPr id="40" name="Rectangle 39"/>
          <p:cNvSpPr/>
          <p:nvPr/>
        </p:nvSpPr>
        <p:spPr>
          <a:xfrm>
            <a:off x="2989617" y="1459314"/>
            <a:ext cx="2198867" cy="1384995"/>
          </a:xfrm>
          <a:prstGeom prst="rect">
            <a:avLst/>
          </a:prstGeom>
        </p:spPr>
        <p:txBody>
          <a:bodyPr wrap="square">
            <a:spAutoFit/>
          </a:bodyPr>
          <a:lstStyle/>
          <a:p>
            <a:pPr algn="ctr"/>
            <a:r>
              <a:rPr lang="lt-LT" sz="1400" dirty="0">
                <a:solidFill>
                  <a:schemeClr val="tx2"/>
                </a:solidFill>
                <a:latin typeface="+mj-lt"/>
              </a:rPr>
              <a:t>Vyriausybė patvirtino IT konsolidavimo darbų sąrašą</a:t>
            </a:r>
          </a:p>
          <a:p>
            <a:pPr algn="ctr"/>
            <a:r>
              <a:rPr lang="lt-LT" sz="1400" dirty="0">
                <a:solidFill>
                  <a:schemeClr val="tx2"/>
                </a:solidFill>
                <a:latin typeface="+mj-lt"/>
              </a:rPr>
              <a:t>(4 institucijos teikiančios IT paslaugas)</a:t>
            </a:r>
          </a:p>
          <a:p>
            <a:pPr algn="ctr"/>
            <a:endParaRPr lang="lt-LT" sz="1400" dirty="0">
              <a:solidFill>
                <a:schemeClr val="tx2"/>
              </a:solidFill>
              <a:latin typeface="+mj-lt"/>
            </a:endParaRPr>
          </a:p>
          <a:p>
            <a:pPr algn="ctr"/>
            <a:r>
              <a:rPr lang="lt-LT" sz="1400" dirty="0">
                <a:solidFill>
                  <a:schemeClr val="tx2"/>
                </a:solidFill>
                <a:latin typeface="+mj-lt"/>
              </a:rPr>
              <a:t>2015-05-13</a:t>
            </a:r>
            <a:endParaRPr lang="en-US" sz="1400" dirty="0">
              <a:solidFill>
                <a:schemeClr val="tx2"/>
              </a:solidFill>
              <a:latin typeface="+mj-lt"/>
            </a:endParaRPr>
          </a:p>
        </p:txBody>
      </p:sp>
      <p:cxnSp>
        <p:nvCxnSpPr>
          <p:cNvPr id="41" name="Straight Connector 40"/>
          <p:cNvCxnSpPr>
            <a:stCxn id="43" idx="0"/>
            <a:endCxn id="42" idx="4"/>
          </p:cNvCxnSpPr>
          <p:nvPr/>
        </p:nvCxnSpPr>
        <p:spPr>
          <a:xfrm>
            <a:off x="4627276" y="2760887"/>
            <a:ext cx="0" cy="634828"/>
          </a:xfrm>
          <a:prstGeom prst="line">
            <a:avLst/>
          </a:prstGeom>
          <a:solidFill>
            <a:schemeClr val="accent1"/>
          </a:solidFill>
          <a:ln w="12700" cmpd="sng"/>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rot="10800000">
            <a:off x="4553641" y="3395715"/>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sp>
        <p:nvSpPr>
          <p:cNvPr id="43" name="Oval 42"/>
          <p:cNvSpPr>
            <a:spLocks noChangeAspect="1"/>
          </p:cNvSpPr>
          <p:nvPr/>
        </p:nvSpPr>
        <p:spPr>
          <a:xfrm rot="10800000">
            <a:off x="4553641" y="2613615"/>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sp>
        <p:nvSpPr>
          <p:cNvPr id="44" name="Rectangle 43"/>
          <p:cNvSpPr/>
          <p:nvPr/>
        </p:nvSpPr>
        <p:spPr>
          <a:xfrm>
            <a:off x="6067402" y="1488323"/>
            <a:ext cx="1833955" cy="1384995"/>
          </a:xfrm>
          <a:prstGeom prst="rect">
            <a:avLst/>
          </a:prstGeom>
        </p:spPr>
        <p:txBody>
          <a:bodyPr wrap="square">
            <a:spAutoFit/>
          </a:bodyPr>
          <a:lstStyle/>
          <a:p>
            <a:pPr algn="ctr"/>
            <a:r>
              <a:rPr lang="lt-LT" sz="1400" dirty="0">
                <a:solidFill>
                  <a:schemeClr val="tx2"/>
                </a:solidFill>
                <a:latin typeface="+mj-lt"/>
              </a:rPr>
              <a:t>Vyriausybė patvirtino IT konsolidavimo laikinąją tvarką</a:t>
            </a:r>
          </a:p>
          <a:p>
            <a:pPr algn="ctr"/>
            <a:endParaRPr lang="lt-LT" sz="1400" dirty="0">
              <a:solidFill>
                <a:schemeClr val="tx2"/>
              </a:solidFill>
              <a:latin typeface="+mj-lt"/>
            </a:endParaRPr>
          </a:p>
          <a:p>
            <a:pPr algn="ctr"/>
            <a:r>
              <a:rPr lang="lt-LT" sz="1400" dirty="0">
                <a:solidFill>
                  <a:schemeClr val="tx2"/>
                </a:solidFill>
                <a:latin typeface="+mj-lt"/>
              </a:rPr>
              <a:t>Nuo 2015-10-06 iki 2016-10-19</a:t>
            </a:r>
            <a:endParaRPr lang="en-US" sz="1400" dirty="0">
              <a:solidFill>
                <a:schemeClr val="tx2"/>
              </a:solidFill>
              <a:latin typeface="+mj-lt"/>
            </a:endParaRPr>
          </a:p>
        </p:txBody>
      </p:sp>
      <p:cxnSp>
        <p:nvCxnSpPr>
          <p:cNvPr id="45" name="Straight Connector 44"/>
          <p:cNvCxnSpPr>
            <a:stCxn id="47" idx="0"/>
            <a:endCxn id="46" idx="4"/>
          </p:cNvCxnSpPr>
          <p:nvPr/>
        </p:nvCxnSpPr>
        <p:spPr>
          <a:xfrm>
            <a:off x="8472369" y="2760559"/>
            <a:ext cx="0" cy="634828"/>
          </a:xfrm>
          <a:prstGeom prst="line">
            <a:avLst/>
          </a:prstGeom>
          <a:solidFill>
            <a:schemeClr val="accent1"/>
          </a:solidFill>
          <a:ln w="12700" cmpd="sng"/>
          <a:effectLst/>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rot="10800000">
            <a:off x="8398733" y="3395387"/>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sp>
        <p:nvSpPr>
          <p:cNvPr id="47" name="Oval 46"/>
          <p:cNvSpPr>
            <a:spLocks noChangeAspect="1"/>
          </p:cNvSpPr>
          <p:nvPr/>
        </p:nvSpPr>
        <p:spPr>
          <a:xfrm rot="10800000">
            <a:off x="8398733" y="2613287"/>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sp>
        <p:nvSpPr>
          <p:cNvPr id="48" name="Rectangle 47"/>
          <p:cNvSpPr/>
          <p:nvPr/>
        </p:nvSpPr>
        <p:spPr>
          <a:xfrm>
            <a:off x="8639336" y="4595606"/>
            <a:ext cx="1606035" cy="954107"/>
          </a:xfrm>
          <a:prstGeom prst="rect">
            <a:avLst/>
          </a:prstGeom>
        </p:spPr>
        <p:txBody>
          <a:bodyPr wrap="square">
            <a:spAutoFit/>
          </a:bodyPr>
          <a:lstStyle/>
          <a:p>
            <a:pPr algn="ctr"/>
            <a:r>
              <a:rPr lang="lt-LT" sz="1400" dirty="0">
                <a:solidFill>
                  <a:schemeClr val="tx2"/>
                </a:solidFill>
                <a:latin typeface="+mj-lt"/>
              </a:rPr>
              <a:t>2016-11-16</a:t>
            </a:r>
            <a:endParaRPr lang="en-US" sz="1400" dirty="0">
              <a:solidFill>
                <a:schemeClr val="tx2"/>
              </a:solidFill>
              <a:latin typeface="+mj-lt"/>
            </a:endParaRPr>
          </a:p>
          <a:p>
            <a:pPr algn="ctr"/>
            <a:endParaRPr lang="lt-LT" sz="1400" dirty="0">
              <a:solidFill>
                <a:schemeClr val="tx2"/>
              </a:solidFill>
              <a:latin typeface="+mj-lt"/>
            </a:endParaRPr>
          </a:p>
          <a:p>
            <a:pPr algn="ctr"/>
            <a:r>
              <a:rPr lang="lt-LT" sz="1400" dirty="0">
                <a:solidFill>
                  <a:schemeClr val="tx2"/>
                </a:solidFill>
                <a:latin typeface="+mj-lt"/>
              </a:rPr>
              <a:t>VIIVĮ projektas pateiktas Seimui</a:t>
            </a:r>
          </a:p>
        </p:txBody>
      </p:sp>
      <p:cxnSp>
        <p:nvCxnSpPr>
          <p:cNvPr id="49" name="Straight Connector 48"/>
          <p:cNvCxnSpPr>
            <a:stCxn id="51" idx="0"/>
            <a:endCxn id="50" idx="4"/>
          </p:cNvCxnSpPr>
          <p:nvPr/>
        </p:nvCxnSpPr>
        <p:spPr>
          <a:xfrm flipH="1">
            <a:off x="8832216" y="3953739"/>
            <a:ext cx="973" cy="691486"/>
          </a:xfrm>
          <a:prstGeom prst="line">
            <a:avLst/>
          </a:prstGeom>
          <a:solidFill>
            <a:schemeClr val="accent1"/>
          </a:solidFill>
          <a:ln w="12700" cmpd="sng"/>
          <a:effectLst/>
        </p:spPr>
        <p:style>
          <a:lnRef idx="2">
            <a:schemeClr val="accent1"/>
          </a:lnRef>
          <a:fillRef idx="0">
            <a:schemeClr val="accent1"/>
          </a:fillRef>
          <a:effectRef idx="1">
            <a:schemeClr val="accent1"/>
          </a:effectRef>
          <a:fontRef idx="minor">
            <a:schemeClr val="tx1"/>
          </a:fontRef>
        </p:style>
      </p:cxnSp>
      <p:sp>
        <p:nvSpPr>
          <p:cNvPr id="50" name="Oval 49"/>
          <p:cNvSpPr>
            <a:spLocks noChangeAspect="1"/>
          </p:cNvSpPr>
          <p:nvPr/>
        </p:nvSpPr>
        <p:spPr>
          <a:xfrm rot="10800000">
            <a:off x="8758580" y="4645225"/>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sp>
        <p:nvSpPr>
          <p:cNvPr id="51" name="Oval 50"/>
          <p:cNvSpPr>
            <a:spLocks noChangeAspect="1"/>
          </p:cNvSpPr>
          <p:nvPr/>
        </p:nvSpPr>
        <p:spPr>
          <a:xfrm rot="10800000">
            <a:off x="8759554" y="3806467"/>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cxnSp>
        <p:nvCxnSpPr>
          <p:cNvPr id="52" name="Straight Connector 51"/>
          <p:cNvCxnSpPr>
            <a:stCxn id="54" idx="0"/>
            <a:endCxn id="53" idx="4"/>
          </p:cNvCxnSpPr>
          <p:nvPr/>
        </p:nvCxnSpPr>
        <p:spPr>
          <a:xfrm flipH="1">
            <a:off x="4774738" y="3965718"/>
            <a:ext cx="973" cy="663363"/>
          </a:xfrm>
          <a:prstGeom prst="line">
            <a:avLst/>
          </a:prstGeom>
          <a:solidFill>
            <a:schemeClr val="accent1"/>
          </a:solidFill>
          <a:ln w="12700" cmpd="sng"/>
          <a:effectLst/>
        </p:spPr>
        <p:style>
          <a:lnRef idx="2">
            <a:schemeClr val="accent1"/>
          </a:lnRef>
          <a:fillRef idx="0">
            <a:schemeClr val="accent1"/>
          </a:fillRef>
          <a:effectRef idx="1">
            <a:schemeClr val="accent1"/>
          </a:effectRef>
          <a:fontRef idx="minor">
            <a:schemeClr val="tx1"/>
          </a:fontRef>
        </p:style>
      </p:cxnSp>
      <p:sp>
        <p:nvSpPr>
          <p:cNvPr id="53" name="Oval 52"/>
          <p:cNvSpPr>
            <a:spLocks noChangeAspect="1"/>
          </p:cNvSpPr>
          <p:nvPr/>
        </p:nvSpPr>
        <p:spPr>
          <a:xfrm rot="10800000">
            <a:off x="4701103" y="4629081"/>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sp>
        <p:nvSpPr>
          <p:cNvPr id="54" name="Oval 53"/>
          <p:cNvSpPr>
            <a:spLocks noChangeAspect="1"/>
          </p:cNvSpPr>
          <p:nvPr/>
        </p:nvSpPr>
        <p:spPr>
          <a:xfrm rot="10800000">
            <a:off x="4702076" y="3818446"/>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sp>
        <p:nvSpPr>
          <p:cNvPr id="55" name="Rectangle 54"/>
          <p:cNvSpPr/>
          <p:nvPr/>
        </p:nvSpPr>
        <p:spPr>
          <a:xfrm>
            <a:off x="5868482" y="4568154"/>
            <a:ext cx="1795319" cy="1384995"/>
          </a:xfrm>
          <a:prstGeom prst="rect">
            <a:avLst/>
          </a:prstGeom>
        </p:spPr>
        <p:txBody>
          <a:bodyPr wrap="square">
            <a:spAutoFit/>
          </a:bodyPr>
          <a:lstStyle/>
          <a:p>
            <a:pPr algn="ctr"/>
            <a:r>
              <a:rPr lang="lt-LT" sz="1400" dirty="0">
                <a:solidFill>
                  <a:schemeClr val="tx2"/>
                </a:solidFill>
                <a:latin typeface="+mj-lt"/>
              </a:rPr>
              <a:t>Nuo 2015 birželio iki 2016 lapkričio 11</a:t>
            </a:r>
            <a:endParaRPr lang="en-US" sz="1400" dirty="0">
              <a:solidFill>
                <a:schemeClr val="tx2"/>
              </a:solidFill>
              <a:latin typeface="+mj-lt"/>
            </a:endParaRPr>
          </a:p>
          <a:p>
            <a:pPr algn="ctr"/>
            <a:endParaRPr lang="lt-LT" sz="1400" dirty="0">
              <a:solidFill>
                <a:schemeClr val="tx2"/>
              </a:solidFill>
              <a:latin typeface="+mj-lt"/>
            </a:endParaRPr>
          </a:p>
          <a:p>
            <a:pPr algn="ctr"/>
            <a:r>
              <a:rPr lang="lt-LT" sz="1400" dirty="0">
                <a:solidFill>
                  <a:schemeClr val="tx2"/>
                </a:solidFill>
                <a:latin typeface="+mj-lt"/>
              </a:rPr>
              <a:t>Parengtas projektų finansavimo sąlygų aprašas</a:t>
            </a:r>
          </a:p>
        </p:txBody>
      </p:sp>
      <p:cxnSp>
        <p:nvCxnSpPr>
          <p:cNvPr id="56" name="Straight Connector 55"/>
          <p:cNvCxnSpPr>
            <a:stCxn id="58" idx="0"/>
            <a:endCxn id="57" idx="4"/>
          </p:cNvCxnSpPr>
          <p:nvPr/>
        </p:nvCxnSpPr>
        <p:spPr>
          <a:xfrm>
            <a:off x="8650042" y="3954881"/>
            <a:ext cx="7338" cy="690344"/>
          </a:xfrm>
          <a:prstGeom prst="line">
            <a:avLst/>
          </a:prstGeom>
          <a:solidFill>
            <a:schemeClr val="accent1"/>
          </a:solidFill>
          <a:ln w="12700" cmpd="sng"/>
          <a:effectLst/>
        </p:spPr>
        <p:style>
          <a:lnRef idx="2">
            <a:schemeClr val="accent1"/>
          </a:lnRef>
          <a:fillRef idx="0">
            <a:schemeClr val="accent1"/>
          </a:fillRef>
          <a:effectRef idx="1">
            <a:schemeClr val="accent1"/>
          </a:effectRef>
          <a:fontRef idx="minor">
            <a:schemeClr val="tx1"/>
          </a:fontRef>
        </p:style>
      </p:cxnSp>
      <p:sp>
        <p:nvSpPr>
          <p:cNvPr id="57" name="Oval 56"/>
          <p:cNvSpPr>
            <a:spLocks noChangeAspect="1"/>
          </p:cNvSpPr>
          <p:nvPr/>
        </p:nvSpPr>
        <p:spPr>
          <a:xfrm rot="10800000">
            <a:off x="8583745" y="4645225"/>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sp>
        <p:nvSpPr>
          <p:cNvPr id="58" name="Oval 57"/>
          <p:cNvSpPr>
            <a:spLocks noChangeAspect="1"/>
          </p:cNvSpPr>
          <p:nvPr/>
        </p:nvSpPr>
        <p:spPr>
          <a:xfrm rot="10800000">
            <a:off x="8576407" y="3807609"/>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cxnSp>
        <p:nvCxnSpPr>
          <p:cNvPr id="59" name="Straight Connector 58"/>
          <p:cNvCxnSpPr/>
          <p:nvPr/>
        </p:nvCxnSpPr>
        <p:spPr>
          <a:xfrm>
            <a:off x="4774738" y="4480950"/>
            <a:ext cx="3875304" cy="0"/>
          </a:xfrm>
          <a:prstGeom prst="line">
            <a:avLst/>
          </a:prstGeom>
          <a:solidFill>
            <a:schemeClr val="accent1"/>
          </a:solidFill>
          <a:ln w="12700" cmpd="sng"/>
          <a:effectLst/>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9824253" y="1465167"/>
            <a:ext cx="1773191" cy="1384995"/>
          </a:xfrm>
          <a:prstGeom prst="rect">
            <a:avLst/>
          </a:prstGeom>
        </p:spPr>
        <p:txBody>
          <a:bodyPr wrap="square">
            <a:spAutoFit/>
          </a:bodyPr>
          <a:lstStyle/>
          <a:p>
            <a:pPr algn="ctr"/>
            <a:r>
              <a:rPr lang="lt-LT" sz="1400" dirty="0">
                <a:solidFill>
                  <a:schemeClr val="tx2"/>
                </a:solidFill>
                <a:latin typeface="+mj-lt"/>
              </a:rPr>
              <a:t>Pakartotinai  įvertintas IT konsolidavimo modelis</a:t>
            </a:r>
          </a:p>
          <a:p>
            <a:pPr algn="ctr"/>
            <a:endParaRPr lang="lt-LT" sz="1400" dirty="0">
              <a:solidFill>
                <a:schemeClr val="tx2"/>
              </a:solidFill>
              <a:latin typeface="+mj-lt"/>
            </a:endParaRPr>
          </a:p>
          <a:p>
            <a:pPr algn="ctr"/>
            <a:r>
              <a:rPr lang="lt-LT" sz="1400" dirty="0">
                <a:solidFill>
                  <a:schemeClr val="tx2"/>
                </a:solidFill>
                <a:latin typeface="+mj-lt"/>
              </a:rPr>
              <a:t>2017-06-12</a:t>
            </a:r>
            <a:endParaRPr lang="en-US" sz="1400" dirty="0">
              <a:solidFill>
                <a:schemeClr val="tx2"/>
              </a:solidFill>
              <a:latin typeface="+mj-lt"/>
            </a:endParaRPr>
          </a:p>
        </p:txBody>
      </p:sp>
      <p:cxnSp>
        <p:nvCxnSpPr>
          <p:cNvPr id="61" name="Straight Connector 60"/>
          <p:cNvCxnSpPr>
            <a:stCxn id="63" idx="0"/>
            <a:endCxn id="62" idx="4"/>
          </p:cNvCxnSpPr>
          <p:nvPr/>
        </p:nvCxnSpPr>
        <p:spPr>
          <a:xfrm>
            <a:off x="10185978" y="2760559"/>
            <a:ext cx="0" cy="634828"/>
          </a:xfrm>
          <a:prstGeom prst="line">
            <a:avLst/>
          </a:prstGeom>
          <a:solidFill>
            <a:schemeClr val="accent1"/>
          </a:solidFill>
          <a:ln w="12700" cmpd="sng"/>
          <a:effectLst/>
        </p:spPr>
        <p:style>
          <a:lnRef idx="2">
            <a:schemeClr val="accent1"/>
          </a:lnRef>
          <a:fillRef idx="0">
            <a:schemeClr val="accent1"/>
          </a:fillRef>
          <a:effectRef idx="1">
            <a:schemeClr val="accent1"/>
          </a:effectRef>
          <a:fontRef idx="minor">
            <a:schemeClr val="tx1"/>
          </a:fontRef>
        </p:style>
      </p:cxnSp>
      <p:sp>
        <p:nvSpPr>
          <p:cNvPr id="62" name="Oval 61"/>
          <p:cNvSpPr>
            <a:spLocks noChangeAspect="1"/>
          </p:cNvSpPr>
          <p:nvPr/>
        </p:nvSpPr>
        <p:spPr>
          <a:xfrm rot="10800000">
            <a:off x="10112342" y="3395387"/>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sp>
        <p:nvSpPr>
          <p:cNvPr id="63" name="Oval 62"/>
          <p:cNvSpPr>
            <a:spLocks noChangeAspect="1"/>
          </p:cNvSpPr>
          <p:nvPr/>
        </p:nvSpPr>
        <p:spPr>
          <a:xfrm rot="10800000">
            <a:off x="10112342" y="2613287"/>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sp>
        <p:nvSpPr>
          <p:cNvPr id="64" name="Rectangle 63"/>
          <p:cNvSpPr/>
          <p:nvPr/>
        </p:nvSpPr>
        <p:spPr>
          <a:xfrm>
            <a:off x="3367614" y="4324275"/>
            <a:ext cx="1238758" cy="1384995"/>
          </a:xfrm>
          <a:prstGeom prst="rect">
            <a:avLst/>
          </a:prstGeom>
        </p:spPr>
        <p:txBody>
          <a:bodyPr wrap="square">
            <a:spAutoFit/>
          </a:bodyPr>
          <a:lstStyle/>
          <a:p>
            <a:pPr algn="ctr"/>
            <a:r>
              <a:rPr lang="lt-LT" sz="1400" dirty="0">
                <a:solidFill>
                  <a:schemeClr val="tx2"/>
                </a:solidFill>
                <a:latin typeface="+mj-lt"/>
              </a:rPr>
              <a:t>2014-12-15</a:t>
            </a:r>
            <a:endParaRPr lang="en-US" sz="1400" dirty="0">
              <a:solidFill>
                <a:schemeClr val="tx2"/>
              </a:solidFill>
              <a:latin typeface="+mj-lt"/>
            </a:endParaRPr>
          </a:p>
          <a:p>
            <a:pPr algn="ctr"/>
            <a:endParaRPr lang="lt-LT" sz="1400" dirty="0">
              <a:solidFill>
                <a:schemeClr val="tx2"/>
              </a:solidFill>
              <a:latin typeface="+mj-lt"/>
            </a:endParaRPr>
          </a:p>
          <a:p>
            <a:pPr algn="ctr"/>
            <a:r>
              <a:rPr lang="lt-LT" sz="1400" dirty="0">
                <a:solidFill>
                  <a:schemeClr val="tx2"/>
                </a:solidFill>
                <a:latin typeface="+mj-lt"/>
              </a:rPr>
              <a:t>Vyriausybė pritarė IT konsolidavimo tikslui</a:t>
            </a:r>
          </a:p>
        </p:txBody>
      </p:sp>
      <p:cxnSp>
        <p:nvCxnSpPr>
          <p:cNvPr id="65" name="Straight Connector 64"/>
          <p:cNvCxnSpPr>
            <a:stCxn id="67" idx="0"/>
            <a:endCxn id="66" idx="4"/>
          </p:cNvCxnSpPr>
          <p:nvPr/>
        </p:nvCxnSpPr>
        <p:spPr>
          <a:xfrm flipH="1">
            <a:off x="3458535" y="3954400"/>
            <a:ext cx="1" cy="431819"/>
          </a:xfrm>
          <a:prstGeom prst="line">
            <a:avLst/>
          </a:prstGeom>
          <a:solidFill>
            <a:schemeClr val="accent1"/>
          </a:solidFill>
          <a:ln w="12700" cmpd="sng"/>
          <a:effectLst/>
        </p:spPr>
        <p:style>
          <a:lnRef idx="2">
            <a:schemeClr val="accent1"/>
          </a:lnRef>
          <a:fillRef idx="0">
            <a:schemeClr val="accent1"/>
          </a:fillRef>
          <a:effectRef idx="1">
            <a:schemeClr val="accent1"/>
          </a:effectRef>
          <a:fontRef idx="minor">
            <a:schemeClr val="tx1"/>
          </a:fontRef>
        </p:style>
      </p:cxnSp>
      <p:sp>
        <p:nvSpPr>
          <p:cNvPr id="66" name="Oval 65"/>
          <p:cNvSpPr>
            <a:spLocks noChangeAspect="1"/>
          </p:cNvSpPr>
          <p:nvPr/>
        </p:nvSpPr>
        <p:spPr>
          <a:xfrm rot="10800000">
            <a:off x="3384899" y="4386219"/>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sp>
        <p:nvSpPr>
          <p:cNvPr id="67" name="Oval 66"/>
          <p:cNvSpPr>
            <a:spLocks noChangeAspect="1"/>
          </p:cNvSpPr>
          <p:nvPr/>
        </p:nvSpPr>
        <p:spPr>
          <a:xfrm rot="10800000">
            <a:off x="3384901" y="3807128"/>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cxnSp>
        <p:nvCxnSpPr>
          <p:cNvPr id="68" name="Straight Connector 67"/>
          <p:cNvCxnSpPr>
            <a:stCxn id="70" idx="0"/>
            <a:endCxn id="69" idx="4"/>
          </p:cNvCxnSpPr>
          <p:nvPr/>
        </p:nvCxnSpPr>
        <p:spPr>
          <a:xfrm>
            <a:off x="5698958" y="2769772"/>
            <a:ext cx="0" cy="634828"/>
          </a:xfrm>
          <a:prstGeom prst="line">
            <a:avLst/>
          </a:prstGeom>
          <a:solidFill>
            <a:schemeClr val="accent1"/>
          </a:solidFill>
          <a:ln w="12700" cmpd="sng"/>
          <a:effectLst/>
        </p:spPr>
        <p:style>
          <a:lnRef idx="2">
            <a:schemeClr val="accent1"/>
          </a:lnRef>
          <a:fillRef idx="0">
            <a:schemeClr val="accent1"/>
          </a:fillRef>
          <a:effectRef idx="1">
            <a:schemeClr val="accent1"/>
          </a:effectRef>
          <a:fontRef idx="minor">
            <a:schemeClr val="tx1"/>
          </a:fontRef>
        </p:style>
      </p:cxnSp>
      <p:sp>
        <p:nvSpPr>
          <p:cNvPr id="69" name="Oval 68"/>
          <p:cNvSpPr>
            <a:spLocks noChangeAspect="1"/>
          </p:cNvSpPr>
          <p:nvPr/>
        </p:nvSpPr>
        <p:spPr>
          <a:xfrm rot="10800000">
            <a:off x="5625323" y="3404600"/>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sp>
        <p:nvSpPr>
          <p:cNvPr id="70" name="Oval 69"/>
          <p:cNvSpPr>
            <a:spLocks noChangeAspect="1"/>
          </p:cNvSpPr>
          <p:nvPr/>
        </p:nvSpPr>
        <p:spPr>
          <a:xfrm rot="10800000">
            <a:off x="5625323" y="2622500"/>
            <a:ext cx="147272" cy="147272"/>
          </a:xfrm>
          <a:prstGeom prst="ellipse">
            <a:avLst/>
          </a:prstGeom>
          <a:solidFill>
            <a:schemeClr val="accent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Century Gothic" panose="020B0502020202020204" pitchFamily="34" charset="0"/>
            </a:endParaRPr>
          </a:p>
        </p:txBody>
      </p:sp>
      <p:cxnSp>
        <p:nvCxnSpPr>
          <p:cNvPr id="71" name="Straight Connector 70"/>
          <p:cNvCxnSpPr/>
          <p:nvPr/>
        </p:nvCxnSpPr>
        <p:spPr>
          <a:xfrm>
            <a:off x="5695789" y="2873318"/>
            <a:ext cx="2782921" cy="0"/>
          </a:xfrm>
          <a:prstGeom prst="line">
            <a:avLst/>
          </a:prstGeom>
          <a:solidFill>
            <a:schemeClr val="accent1"/>
          </a:solidFill>
          <a:ln w="1270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870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p:cNvCxnSpPr/>
          <p:nvPr/>
        </p:nvCxnSpPr>
        <p:spPr>
          <a:xfrm>
            <a:off x="6279882" y="4771634"/>
            <a:ext cx="0" cy="865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lt-LT" b="1" dirty="0"/>
              <a:t>IT valdymas</a:t>
            </a:r>
          </a:p>
        </p:txBody>
      </p:sp>
      <p:sp>
        <p:nvSpPr>
          <p:cNvPr id="4" name="Rectangle 3"/>
          <p:cNvSpPr/>
          <p:nvPr/>
        </p:nvSpPr>
        <p:spPr>
          <a:xfrm>
            <a:off x="4623165" y="2158870"/>
            <a:ext cx="1269273" cy="3609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white"/>
                </a:solidFill>
                <a:effectLst/>
                <a:uLnTx/>
                <a:uFillTx/>
                <a:latin typeface="Calibri" panose="020F0502020204030204"/>
                <a:ea typeface="+mn-ea"/>
                <a:cs typeface="+mn-cs"/>
              </a:rPr>
              <a:t>LRV</a:t>
            </a:r>
          </a:p>
        </p:txBody>
      </p:sp>
      <p:sp>
        <p:nvSpPr>
          <p:cNvPr id="5" name="Rectangle 4"/>
          <p:cNvSpPr/>
          <p:nvPr/>
        </p:nvSpPr>
        <p:spPr>
          <a:xfrm>
            <a:off x="1345475" y="2557038"/>
            <a:ext cx="7824652" cy="4347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white"/>
                </a:solidFill>
                <a:effectLst/>
                <a:uLnTx/>
                <a:uFillTx/>
                <a:latin typeface="Calibri" panose="020F0502020204030204"/>
                <a:ea typeface="+mn-ea"/>
                <a:cs typeface="+mn-cs"/>
              </a:rPr>
              <a:t>LRVK</a:t>
            </a:r>
          </a:p>
        </p:txBody>
      </p:sp>
      <p:grpSp>
        <p:nvGrpSpPr>
          <p:cNvPr id="30" name="Group 29"/>
          <p:cNvGrpSpPr/>
          <p:nvPr/>
        </p:nvGrpSpPr>
        <p:grpSpPr>
          <a:xfrm>
            <a:off x="5180188" y="3075209"/>
            <a:ext cx="2286000" cy="1551349"/>
            <a:chOff x="3769399" y="2905392"/>
            <a:chExt cx="2286000" cy="1551349"/>
          </a:xfrm>
        </p:grpSpPr>
        <p:sp>
          <p:nvSpPr>
            <p:cNvPr id="6" name="Rectangle 5"/>
            <p:cNvSpPr/>
            <p:nvPr/>
          </p:nvSpPr>
          <p:spPr>
            <a:xfrm>
              <a:off x="3769399" y="2905392"/>
              <a:ext cx="2286000" cy="15513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white"/>
                  </a:solidFill>
                  <a:effectLst/>
                  <a:uLnTx/>
                  <a:uFillTx/>
                  <a:latin typeface="Calibri" panose="020F0502020204030204"/>
                  <a:ea typeface="+mn-ea"/>
                  <a:cs typeface="+mn-cs"/>
                </a:rPr>
                <a:t>Ministerija</a:t>
              </a:r>
            </a:p>
          </p:txBody>
        </p:sp>
        <p:sp>
          <p:nvSpPr>
            <p:cNvPr id="7" name="Rectangle 6"/>
            <p:cNvSpPr/>
            <p:nvPr/>
          </p:nvSpPr>
          <p:spPr>
            <a:xfrm>
              <a:off x="4019770" y="3686715"/>
              <a:ext cx="1785257" cy="574766"/>
            </a:xfrm>
            <a:prstGeom prst="rect">
              <a:avLst/>
            </a:prstGeom>
            <a:ln>
              <a:solidFill>
                <a:schemeClr val="accent6">
                  <a:lumMod val="50000"/>
                </a:schemeClr>
              </a:solidFill>
              <a:prstDash val="dash"/>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black"/>
                  </a:solidFill>
                  <a:effectLst/>
                  <a:uLnTx/>
                  <a:uFillTx/>
                  <a:latin typeface="Calibri" panose="020F0502020204030204"/>
                  <a:ea typeface="+mn-ea"/>
                  <a:cs typeface="+mn-cs"/>
                </a:rPr>
                <a:t>IT Funkcija</a:t>
              </a:r>
            </a:p>
          </p:txBody>
        </p:sp>
      </p:grpSp>
      <p:grpSp>
        <p:nvGrpSpPr>
          <p:cNvPr id="12" name="Group 11"/>
          <p:cNvGrpSpPr/>
          <p:nvPr/>
        </p:nvGrpSpPr>
        <p:grpSpPr>
          <a:xfrm>
            <a:off x="5839480" y="3367394"/>
            <a:ext cx="2286000" cy="1551349"/>
            <a:chOff x="5190307" y="3528879"/>
            <a:chExt cx="2286000" cy="1551349"/>
          </a:xfrm>
        </p:grpSpPr>
        <p:sp>
          <p:nvSpPr>
            <p:cNvPr id="8" name="Rectangle 7"/>
            <p:cNvSpPr/>
            <p:nvPr/>
          </p:nvSpPr>
          <p:spPr>
            <a:xfrm>
              <a:off x="5190307" y="3528879"/>
              <a:ext cx="2286000" cy="15513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white"/>
                  </a:solidFill>
                  <a:effectLst/>
                  <a:uLnTx/>
                  <a:uFillTx/>
                  <a:latin typeface="Calibri" panose="020F0502020204030204"/>
                  <a:ea typeface="+mn-ea"/>
                  <a:cs typeface="+mn-cs"/>
                </a:rPr>
                <a:t>Ministerija</a:t>
              </a:r>
            </a:p>
          </p:txBody>
        </p:sp>
        <p:sp>
          <p:nvSpPr>
            <p:cNvPr id="9" name="Rectangle 8"/>
            <p:cNvSpPr/>
            <p:nvPr/>
          </p:nvSpPr>
          <p:spPr>
            <a:xfrm>
              <a:off x="5440678" y="4310202"/>
              <a:ext cx="1785257" cy="574766"/>
            </a:xfrm>
            <a:prstGeom prst="rect">
              <a:avLst/>
            </a:prstGeom>
            <a:ln>
              <a:solidFill>
                <a:schemeClr val="accent6">
                  <a:lumMod val="50000"/>
                </a:schemeClr>
              </a:solidFill>
              <a:prstDash val="dash"/>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black"/>
                  </a:solidFill>
                  <a:effectLst/>
                  <a:uLnTx/>
                  <a:uFillTx/>
                  <a:latin typeface="Calibri" panose="020F0502020204030204"/>
                  <a:ea typeface="+mn-ea"/>
                  <a:cs typeface="+mn-cs"/>
                </a:rPr>
                <a:t>IT Funkcija</a:t>
              </a:r>
            </a:p>
          </p:txBody>
        </p:sp>
      </p:grpSp>
      <p:cxnSp>
        <p:nvCxnSpPr>
          <p:cNvPr id="18" name="Straight Arrow Connector 17"/>
          <p:cNvCxnSpPr/>
          <p:nvPr/>
        </p:nvCxnSpPr>
        <p:spPr>
          <a:xfrm>
            <a:off x="7641067" y="5015667"/>
            <a:ext cx="703" cy="654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34076" y="5259925"/>
            <a:ext cx="46666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Deleguoja IT infrastruktūros valdymo veiklas</a:t>
            </a:r>
          </a:p>
        </p:txBody>
      </p:sp>
      <p:cxnSp>
        <p:nvCxnSpPr>
          <p:cNvPr id="27" name="Straight Arrow Connector 26"/>
          <p:cNvCxnSpPr/>
          <p:nvPr/>
        </p:nvCxnSpPr>
        <p:spPr>
          <a:xfrm>
            <a:off x="7014995" y="4982712"/>
            <a:ext cx="703" cy="654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6498771" y="3659578"/>
            <a:ext cx="2286000" cy="1551349"/>
            <a:chOff x="7589518" y="3528879"/>
            <a:chExt cx="2286000" cy="1551349"/>
          </a:xfrm>
        </p:grpSpPr>
        <p:sp>
          <p:nvSpPr>
            <p:cNvPr id="10" name="Rectangle 9"/>
            <p:cNvSpPr/>
            <p:nvPr/>
          </p:nvSpPr>
          <p:spPr>
            <a:xfrm>
              <a:off x="7589518" y="3528879"/>
              <a:ext cx="2286000" cy="15513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white"/>
                  </a:solidFill>
                  <a:effectLst/>
                  <a:uLnTx/>
                  <a:uFillTx/>
                  <a:latin typeface="Calibri" panose="020F0502020204030204"/>
                  <a:ea typeface="+mn-ea"/>
                  <a:cs typeface="+mn-cs"/>
                </a:rPr>
                <a:t>Ministerija</a:t>
              </a:r>
            </a:p>
          </p:txBody>
        </p:sp>
        <p:sp>
          <p:nvSpPr>
            <p:cNvPr id="11" name="Rectangle 10"/>
            <p:cNvSpPr/>
            <p:nvPr/>
          </p:nvSpPr>
          <p:spPr>
            <a:xfrm>
              <a:off x="7839889" y="4310202"/>
              <a:ext cx="1785257" cy="574766"/>
            </a:xfrm>
            <a:prstGeom prst="rect">
              <a:avLst/>
            </a:prstGeom>
            <a:ln>
              <a:solidFill>
                <a:schemeClr val="accent6">
                  <a:lumMod val="50000"/>
                </a:schemeClr>
              </a:solidFill>
              <a:prstDash val="dash"/>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black"/>
                  </a:solidFill>
                  <a:effectLst/>
                  <a:uLnTx/>
                  <a:uFillTx/>
                  <a:latin typeface="Calibri" panose="020F0502020204030204"/>
                  <a:ea typeface="+mn-ea"/>
                  <a:cs typeface="+mn-cs"/>
                </a:rPr>
                <a:t>IT Funkcija</a:t>
              </a:r>
            </a:p>
          </p:txBody>
        </p:sp>
      </p:grpSp>
      <p:sp>
        <p:nvSpPr>
          <p:cNvPr id="31" name="Rectangle 30"/>
          <p:cNvSpPr/>
          <p:nvPr/>
        </p:nvSpPr>
        <p:spPr>
          <a:xfrm>
            <a:off x="3619038" y="1769594"/>
            <a:ext cx="3277527" cy="3609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white"/>
                </a:solidFill>
                <a:effectLst/>
                <a:uLnTx/>
                <a:uFillTx/>
                <a:latin typeface="Calibri" panose="020F0502020204030204"/>
                <a:ea typeface="+mn-ea"/>
                <a:cs typeface="+mn-cs"/>
              </a:rPr>
              <a:t>Ministras Pirmininkas</a:t>
            </a:r>
          </a:p>
        </p:txBody>
      </p:sp>
      <p:cxnSp>
        <p:nvCxnSpPr>
          <p:cNvPr id="33" name="Straight Arrow Connector 32"/>
          <p:cNvCxnSpPr>
            <a:cxnSpLocks/>
          </p:cNvCxnSpPr>
          <p:nvPr/>
        </p:nvCxnSpPr>
        <p:spPr>
          <a:xfrm flipV="1">
            <a:off x="3264061" y="4303044"/>
            <a:ext cx="0" cy="1326213"/>
          </a:xfrm>
          <a:prstGeom prst="straightConnector1">
            <a:avLst/>
          </a:prstGeom>
          <a:ln w="38100">
            <a:headEnd type="triangl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6" name="Straight Arrow Connector 35"/>
          <p:cNvCxnSpPr>
            <a:cxnSpLocks/>
            <a:endCxn id="7" idx="1"/>
          </p:cNvCxnSpPr>
          <p:nvPr/>
        </p:nvCxnSpPr>
        <p:spPr>
          <a:xfrm>
            <a:off x="4043412" y="3809158"/>
            <a:ext cx="1387147" cy="334757"/>
          </a:xfrm>
          <a:prstGeom prst="straightConnector1">
            <a:avLst/>
          </a:prstGeom>
          <a:ln w="38100">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40" name="Straight Arrow Connector 39"/>
          <p:cNvCxnSpPr>
            <a:endCxn id="9" idx="1"/>
          </p:cNvCxnSpPr>
          <p:nvPr/>
        </p:nvCxnSpPr>
        <p:spPr>
          <a:xfrm>
            <a:off x="4043412" y="3945560"/>
            <a:ext cx="2046439" cy="490540"/>
          </a:xfrm>
          <a:prstGeom prst="straightConnector1">
            <a:avLst/>
          </a:prstGeom>
          <a:ln w="38100">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42" name="Straight Arrow Connector 41"/>
          <p:cNvCxnSpPr/>
          <p:nvPr/>
        </p:nvCxnSpPr>
        <p:spPr>
          <a:xfrm>
            <a:off x="4043412" y="4107248"/>
            <a:ext cx="2705730" cy="600828"/>
          </a:xfrm>
          <a:prstGeom prst="straightConnector1">
            <a:avLst/>
          </a:prstGeom>
          <a:ln w="38100">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14" name="Rectangle 13"/>
          <p:cNvSpPr/>
          <p:nvPr/>
        </p:nvSpPr>
        <p:spPr>
          <a:xfrm>
            <a:off x="1397726" y="3075209"/>
            <a:ext cx="2645686" cy="13656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white"/>
                </a:solidFill>
                <a:effectLst/>
                <a:uLnTx/>
                <a:uFillTx/>
                <a:latin typeface="Calibri" panose="020F0502020204030204"/>
                <a:ea typeface="+mn-ea"/>
                <a:cs typeface="+mn-cs"/>
              </a:rPr>
              <a:t>Valstybės IT valdymo biuras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white"/>
                </a:solidFill>
                <a:effectLst/>
                <a:uLnTx/>
                <a:uFillTx/>
                <a:latin typeface="Calibri" panose="020F0502020204030204"/>
                <a:ea typeface="+mn-ea"/>
                <a:cs typeface="+mn-cs"/>
              </a:rPr>
              <a:t>(vyriausybės įstaiga)</a:t>
            </a:r>
          </a:p>
        </p:txBody>
      </p:sp>
      <p:sp>
        <p:nvSpPr>
          <p:cNvPr id="50" name="TextBox 49"/>
          <p:cNvSpPr txBox="1"/>
          <p:nvPr/>
        </p:nvSpPr>
        <p:spPr>
          <a:xfrm>
            <a:off x="3756810" y="4424871"/>
            <a:ext cx="13257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Koordinuoja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IT veiklas</a:t>
            </a:r>
          </a:p>
        </p:txBody>
      </p:sp>
      <p:sp>
        <p:nvSpPr>
          <p:cNvPr id="16" name="Rectangle 15"/>
          <p:cNvSpPr/>
          <p:nvPr/>
        </p:nvSpPr>
        <p:spPr>
          <a:xfrm>
            <a:off x="1449978" y="5643366"/>
            <a:ext cx="7602582" cy="775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prstClr val="white"/>
                </a:solidFill>
                <a:effectLst/>
                <a:uLnTx/>
                <a:uFillTx/>
                <a:latin typeface="Calibri" panose="020F0502020204030204"/>
                <a:ea typeface="+mn-ea"/>
                <a:cs typeface="+mn-cs"/>
              </a:rPr>
              <a:t>Valstybės IT centas (biudžetinė įstaiga)</a:t>
            </a:r>
          </a:p>
        </p:txBody>
      </p:sp>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869FB966-CDC7-44AB-8FD0-17C6146A64CF}"/>
                  </a:ext>
                </a:extLst>
              </p14:cNvPr>
              <p14:cNvContentPartPr/>
              <p14:nvPr/>
            </p14:nvContentPartPr>
            <p14:xfrm>
              <a:off x="3761488" y="4849794"/>
              <a:ext cx="360" cy="360"/>
            </p14:xfrm>
          </p:contentPart>
        </mc:Choice>
        <mc:Fallback xmlns="">
          <p:pic>
            <p:nvPicPr>
              <p:cNvPr id="17" name="Ink 16">
                <a:extLst>
                  <a:ext uri="{FF2B5EF4-FFF2-40B4-BE49-F238E27FC236}">
                    <a16:creationId xmlns:a16="http://schemas.microsoft.com/office/drawing/2014/main" id="{869FB966-CDC7-44AB-8FD0-17C6146A64CF}"/>
                  </a:ext>
                </a:extLst>
              </p:cNvPr>
              <p:cNvPicPr/>
              <p:nvPr/>
            </p:nvPicPr>
            <p:blipFill>
              <a:blip r:embed="rId4"/>
              <a:stretch>
                <a:fillRect/>
              </a:stretch>
            </p:blipFill>
            <p:spPr>
              <a:xfrm>
                <a:off x="3697246" y="4414217"/>
                <a:ext cx="82360" cy="90535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4" name="Ink 83">
                <a:extLst>
                  <a:ext uri="{FF2B5EF4-FFF2-40B4-BE49-F238E27FC236}">
                    <a16:creationId xmlns:a16="http://schemas.microsoft.com/office/drawing/2014/main" id="{7320AFF6-A822-4079-83F9-560C2BD772C5}"/>
                  </a:ext>
                </a:extLst>
              </p14:cNvPr>
              <p14:cNvContentPartPr/>
              <p14:nvPr/>
            </p14:nvContentPartPr>
            <p14:xfrm>
              <a:off x="4294000" y="4155282"/>
              <a:ext cx="11808" cy="23328"/>
            </p14:xfrm>
          </p:contentPart>
        </mc:Choice>
        <mc:Fallback xmlns="">
          <p:pic>
            <p:nvPicPr>
              <p:cNvPr id="84" name="Ink 83">
                <a:extLst>
                  <a:ext uri="{FF2B5EF4-FFF2-40B4-BE49-F238E27FC236}">
                    <a16:creationId xmlns:a16="http://schemas.microsoft.com/office/drawing/2014/main" id="{7320AFF6-A822-4079-83F9-560C2BD772C5}"/>
                  </a:ext>
                </a:extLst>
              </p:cNvPr>
              <p:cNvPicPr/>
              <p:nvPr/>
            </p:nvPicPr>
            <p:blipFill>
              <a:blip r:embed="rId12"/>
              <a:stretch>
                <a:fillRect/>
              </a:stretch>
            </p:blipFill>
            <p:spPr>
              <a:xfrm>
                <a:off x="4288240" y="4149522"/>
                <a:ext cx="230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Ink 25">
                <a:extLst>
                  <a:ext uri="{FF2B5EF4-FFF2-40B4-BE49-F238E27FC236}">
                    <a16:creationId xmlns:a16="http://schemas.microsoft.com/office/drawing/2014/main" id="{E02463B2-A56A-4161-A83A-E655B5945DDA}"/>
                  </a:ext>
                </a:extLst>
              </p14:cNvPr>
              <p14:cNvContentPartPr/>
              <p14:nvPr/>
            </p14:nvContentPartPr>
            <p14:xfrm>
              <a:off x="6002160" y="4560233"/>
              <a:ext cx="35424" cy="47232"/>
            </p14:xfrm>
          </p:contentPart>
        </mc:Choice>
        <mc:Fallback xmlns="">
          <p:pic>
            <p:nvPicPr>
              <p:cNvPr id="26" name="Ink 25">
                <a:extLst>
                  <a:ext uri="{FF2B5EF4-FFF2-40B4-BE49-F238E27FC236}">
                    <a16:creationId xmlns:a16="http://schemas.microsoft.com/office/drawing/2014/main" id="{E02463B2-A56A-4161-A83A-E655B5945DDA}"/>
                  </a:ext>
                </a:extLst>
              </p:cNvPr>
              <p:cNvPicPr/>
              <p:nvPr/>
            </p:nvPicPr>
            <p:blipFill>
              <a:blip r:embed="rId14"/>
              <a:stretch>
                <a:fillRect/>
              </a:stretch>
            </p:blipFill>
            <p:spPr>
              <a:xfrm>
                <a:off x="5996400" y="4554473"/>
                <a:ext cx="46656" cy="58464"/>
              </a:xfrm>
              <a:prstGeom prst="rect">
                <a:avLst/>
              </a:prstGeom>
            </p:spPr>
          </p:pic>
        </mc:Fallback>
      </mc:AlternateContent>
    </p:spTree>
    <p:extLst>
      <p:ext uri="{BB962C8B-B14F-4D97-AF65-F5344CB8AC3E}">
        <p14:creationId xmlns:p14="http://schemas.microsoft.com/office/powerpoint/2010/main" val="45991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urinio vietos rezervavimo ženklas 2"/>
          <p:cNvSpPr txBox="1">
            <a:spLocks/>
          </p:cNvSpPr>
          <p:nvPr/>
        </p:nvSpPr>
        <p:spPr>
          <a:xfrm>
            <a:off x="3368155" y="1199383"/>
            <a:ext cx="5725419" cy="553652"/>
          </a:xfrm>
          <a:prstGeom prst="rect">
            <a:avLst/>
          </a:prstGeom>
          <a:solidFill>
            <a:schemeClr val="tx2">
              <a:lumMod val="60000"/>
              <a:lumOff val="40000"/>
            </a:schemeClr>
          </a:solidFill>
        </p:spPr>
        <p:txBody>
          <a:bodyPr vert="horz" lIns="91440" tIns="45720" rIns="91440" bIns="45720" rtlCol="0">
            <a:normAutofit/>
          </a:bodyPr>
          <a:lst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ct val="20000"/>
              </a:spcBef>
              <a:spcAft>
                <a:spcPts val="0"/>
              </a:spcAft>
              <a:buClr>
                <a:srgbClr val="4472C4"/>
              </a:buClr>
              <a:buSzTx/>
              <a:buFont typeface="Arial" panose="020B0604020202020204" pitchFamily="34" charset="0"/>
              <a:buNone/>
              <a:tabLst/>
              <a:defRPr/>
            </a:pPr>
            <a:r>
              <a:rPr kumimoji="0" lang="lt-LT" sz="2000" b="0" i="0" u="none" strike="noStrike" kern="800" cap="none" spc="-13" normalizeH="0" baseline="0" noProof="0" dirty="0">
                <a:ln>
                  <a:noFill/>
                </a:ln>
                <a:solidFill>
                  <a:prstClr val="white"/>
                </a:solidFill>
                <a:effectLst/>
                <a:uLnTx/>
                <a:uFillTx/>
                <a:latin typeface="Calibri Light" panose="020F0302020204030204"/>
                <a:ea typeface="+mn-ea"/>
                <a:cs typeface="+mn-cs"/>
              </a:rPr>
              <a:t>Valstybės IT valdymo biuras</a:t>
            </a:r>
          </a:p>
        </p:txBody>
      </p:sp>
      <p:sp>
        <p:nvSpPr>
          <p:cNvPr id="5" name="Turinio vietos rezervavimo ženklas 2"/>
          <p:cNvSpPr txBox="1">
            <a:spLocks/>
          </p:cNvSpPr>
          <p:nvPr/>
        </p:nvSpPr>
        <p:spPr>
          <a:xfrm>
            <a:off x="6229144" y="2611965"/>
            <a:ext cx="2807872" cy="782628"/>
          </a:xfrm>
          <a:prstGeom prst="rect">
            <a:avLst/>
          </a:prstGeom>
          <a:solidFill>
            <a:schemeClr val="tx2">
              <a:lumMod val="60000"/>
              <a:lumOff val="40000"/>
            </a:schemeClr>
          </a:solidFill>
        </p:spPr>
        <p:txBody>
          <a:bodyPr vert="horz" lIns="91440" tIns="45720" rIns="91440" bIns="45720" rtlCol="0" anchor="ctr">
            <a:noAutofit/>
          </a:bodyPr>
          <a:lstStyle>
            <a:lvl1pPr indent="0" algn="ctr">
              <a:lnSpc>
                <a:spcPct val="90000"/>
              </a:lnSpc>
              <a:spcBef>
                <a:spcPts val="1000"/>
              </a:spcBef>
              <a:buFont typeface="Arial" panose="020B0604020202020204" pitchFamily="34" charset="0"/>
              <a:buNone/>
              <a:defRPr sz="2800">
                <a:solidFill>
                  <a:srgbClr val="FF00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sz="2000" b="0" i="0" u="none" strike="noStrike" kern="0" cap="none" spc="0" normalizeH="0" baseline="0" noProof="0" dirty="0">
                <a:ln>
                  <a:noFill/>
                </a:ln>
                <a:solidFill>
                  <a:prstClr val="white"/>
                </a:solidFill>
                <a:effectLst/>
                <a:uLnTx/>
                <a:uFillTx/>
                <a:latin typeface="Calibri Light" panose="020F0302020204030204"/>
                <a:ea typeface="+mn-ea"/>
                <a:cs typeface="+mn-cs"/>
              </a:rPr>
              <a:t>Valstybės IT paslaugų centras</a:t>
            </a:r>
          </a:p>
        </p:txBody>
      </p:sp>
      <p:sp>
        <p:nvSpPr>
          <p:cNvPr id="6" name="Arrow: Left 5"/>
          <p:cNvSpPr/>
          <p:nvPr/>
        </p:nvSpPr>
        <p:spPr>
          <a:xfrm rot="16200000">
            <a:off x="5845463" y="324823"/>
            <a:ext cx="767363" cy="3712800"/>
          </a:xfrm>
          <a:prstGeom prst="leftArrow">
            <a:avLst>
              <a:gd name="adj1" fmla="val 50000"/>
              <a:gd name="adj2" fmla="val 7519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lt-LT" sz="1600" b="0" i="0" u="none" strike="noStrike" kern="0" cap="none" spc="0" normalizeH="0" baseline="0" noProof="0" dirty="0">
                <a:ln>
                  <a:noFill/>
                </a:ln>
                <a:solidFill>
                  <a:prstClr val="white"/>
                </a:solidFill>
                <a:effectLst/>
                <a:uLnTx/>
                <a:uFillTx/>
                <a:latin typeface="Calibri Light" panose="020F0302020204030204"/>
                <a:ea typeface="+mn-ea"/>
                <a:cs typeface="+mn-cs"/>
              </a:rPr>
              <a:t>Techniniai reikalavimai</a:t>
            </a:r>
            <a:endParaRPr kumimoji="0" lang="en-US" sz="1600" b="0" i="0" u="none" strike="noStrike" kern="0" cap="none" spc="0" normalizeH="0" baseline="0" noProof="0" dirty="0">
              <a:ln>
                <a:noFill/>
              </a:ln>
              <a:solidFill>
                <a:prstClr val="white"/>
              </a:solidFill>
              <a:effectLst/>
              <a:uLnTx/>
              <a:uFillTx/>
              <a:latin typeface="Calibri Light" panose="020F0302020204030204"/>
              <a:ea typeface="+mn-ea"/>
              <a:cs typeface="+mn-cs"/>
            </a:endParaRPr>
          </a:p>
        </p:txBody>
      </p:sp>
      <p:sp>
        <p:nvSpPr>
          <p:cNvPr id="7" name="Turinio vietos rezervavimo ženklas 2"/>
          <p:cNvSpPr txBox="1">
            <a:spLocks/>
          </p:cNvSpPr>
          <p:nvPr/>
        </p:nvSpPr>
        <p:spPr>
          <a:xfrm>
            <a:off x="4860845" y="4197086"/>
            <a:ext cx="2807872" cy="782628"/>
          </a:xfrm>
          <a:prstGeom prst="rect">
            <a:avLst/>
          </a:prstGeom>
          <a:solidFill>
            <a:schemeClr val="tx2">
              <a:lumMod val="60000"/>
              <a:lumOff val="40000"/>
            </a:schemeClr>
          </a:solidFill>
        </p:spPr>
        <p:txBody>
          <a:bodyPr vert="horz" lIns="91440" tIns="45720" rIns="91440" bIns="45720" rtlCol="0" anchor="ctr">
            <a:noAutofit/>
          </a:bodyPr>
          <a:lstStyle>
            <a:lvl1pPr indent="0" algn="ctr">
              <a:lnSpc>
                <a:spcPct val="90000"/>
              </a:lnSpc>
              <a:spcBef>
                <a:spcPts val="1000"/>
              </a:spcBef>
              <a:buFont typeface="Arial" panose="020B0604020202020204" pitchFamily="34" charset="0"/>
              <a:buNone/>
              <a:defRPr sz="2800">
                <a:solidFill>
                  <a:srgbClr val="FF00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sz="2000" b="0" i="0" u="none" strike="noStrike" kern="0" cap="none" spc="0" normalizeH="0" baseline="0" noProof="0" dirty="0">
                <a:ln>
                  <a:noFill/>
                </a:ln>
                <a:solidFill>
                  <a:prstClr val="white"/>
                </a:solidFill>
                <a:effectLst/>
                <a:uLnTx/>
                <a:uFillTx/>
                <a:latin typeface="Calibri Light" panose="020F0302020204030204"/>
                <a:ea typeface="+mn-ea"/>
                <a:cs typeface="+mn-cs"/>
              </a:rPr>
              <a:t>Institucijos</a:t>
            </a:r>
          </a:p>
        </p:txBody>
      </p:sp>
      <p:sp>
        <p:nvSpPr>
          <p:cNvPr id="8" name="Arrow: Left 7"/>
          <p:cNvSpPr/>
          <p:nvPr/>
        </p:nvSpPr>
        <p:spPr>
          <a:xfrm rot="16200000">
            <a:off x="5893107" y="1948971"/>
            <a:ext cx="672075" cy="3712800"/>
          </a:xfrm>
          <a:prstGeom prst="leftArrow">
            <a:avLst>
              <a:gd name="adj1" fmla="val 50000"/>
              <a:gd name="adj2" fmla="val 7519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lt-LT" sz="1600" b="0" i="0" u="none" strike="noStrike" kern="0" cap="none" spc="0" normalizeH="0" baseline="0" noProof="0" dirty="0">
                <a:ln>
                  <a:noFill/>
                </a:ln>
                <a:solidFill>
                  <a:prstClr val="white"/>
                </a:solidFill>
                <a:effectLst/>
                <a:uLnTx/>
                <a:uFillTx/>
                <a:latin typeface="Calibri Light" panose="020F0302020204030204"/>
                <a:ea typeface="+mn-ea"/>
                <a:cs typeface="+mn-cs"/>
              </a:rPr>
              <a:t>IT paslaugos</a:t>
            </a:r>
            <a:endParaRPr kumimoji="0" lang="en-US" sz="1600" b="0" i="0" u="none" strike="noStrike" kern="0" cap="none" spc="0" normalizeH="0" baseline="0" noProof="0" dirty="0">
              <a:ln>
                <a:noFill/>
              </a:ln>
              <a:solidFill>
                <a:prstClr val="white"/>
              </a:solidFill>
              <a:effectLst/>
              <a:uLnTx/>
              <a:uFillTx/>
              <a:latin typeface="Calibri Light" panose="020F0302020204030204"/>
              <a:ea typeface="+mn-ea"/>
              <a:cs typeface="+mn-cs"/>
            </a:endParaRPr>
          </a:p>
        </p:txBody>
      </p:sp>
      <p:sp>
        <p:nvSpPr>
          <p:cNvPr id="10" name="Turinio vietos rezervavimo ženklas 2"/>
          <p:cNvSpPr txBox="1">
            <a:spLocks/>
          </p:cNvSpPr>
          <p:nvPr/>
        </p:nvSpPr>
        <p:spPr>
          <a:xfrm>
            <a:off x="4825208" y="5991751"/>
            <a:ext cx="2807872" cy="782628"/>
          </a:xfrm>
          <a:prstGeom prst="rect">
            <a:avLst/>
          </a:prstGeom>
          <a:solidFill>
            <a:schemeClr val="tx2">
              <a:lumMod val="60000"/>
              <a:lumOff val="40000"/>
            </a:schemeClr>
          </a:solidFill>
        </p:spPr>
        <p:txBody>
          <a:bodyPr vert="horz" lIns="91440" tIns="45720" rIns="91440" bIns="45720" rtlCol="0" anchor="ctr">
            <a:noAutofit/>
          </a:bodyPr>
          <a:lstStyle>
            <a:lvl1pPr indent="0" algn="ctr">
              <a:lnSpc>
                <a:spcPct val="90000"/>
              </a:lnSpc>
              <a:spcBef>
                <a:spcPts val="1000"/>
              </a:spcBef>
              <a:buFont typeface="Arial" panose="020B0604020202020204" pitchFamily="34" charset="0"/>
              <a:buNone/>
              <a:defRPr sz="2800">
                <a:solidFill>
                  <a:srgbClr val="FF00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sz="2000" b="0" i="0" u="none" strike="noStrike" kern="0" cap="none" spc="0" normalizeH="0" baseline="0" noProof="0" dirty="0">
                <a:ln>
                  <a:noFill/>
                </a:ln>
                <a:solidFill>
                  <a:prstClr val="white"/>
                </a:solidFill>
                <a:effectLst/>
                <a:uLnTx/>
                <a:uFillTx/>
                <a:latin typeface="Calibri Light" panose="020F0302020204030204"/>
                <a:ea typeface="+mn-ea"/>
                <a:cs typeface="+mn-cs"/>
              </a:rPr>
              <a:t>Gyventojai, verslas</a:t>
            </a:r>
          </a:p>
        </p:txBody>
      </p:sp>
      <p:cxnSp>
        <p:nvCxnSpPr>
          <p:cNvPr id="12" name="Connector: Elbow 11"/>
          <p:cNvCxnSpPr>
            <a:stCxn id="7" idx="1"/>
            <a:endCxn id="4" idx="1"/>
          </p:cNvCxnSpPr>
          <p:nvPr/>
        </p:nvCxnSpPr>
        <p:spPr>
          <a:xfrm rot="10800000">
            <a:off x="3368155" y="1476211"/>
            <a:ext cx="1492691" cy="3112191"/>
          </a:xfrm>
          <a:prstGeom prst="bentConnector3">
            <a:avLst>
              <a:gd name="adj1" fmla="val 133182"/>
            </a:avLst>
          </a:prstGeom>
          <a:ln w="19050">
            <a:solidFill>
              <a:schemeClr val="tx2">
                <a:lumMod val="60000"/>
                <a:lumOff val="4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615630" y="2555476"/>
            <a:ext cx="298953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1" i="0" u="none" strike="noStrike" kern="1200" cap="none" spc="0" normalizeH="0" baseline="0" noProof="0" dirty="0">
                <a:ln>
                  <a:noFill/>
                </a:ln>
                <a:solidFill>
                  <a:srgbClr val="273B51"/>
                </a:solidFill>
                <a:effectLst/>
                <a:uLnTx/>
                <a:uFillTx/>
                <a:latin typeface="Calibri Light" panose="020F0302020204030204"/>
                <a:ea typeface="+mn-ea"/>
                <a:cs typeface="+mn-cs"/>
              </a:rPr>
              <a:t>Reikalavimai veiklos procesams</a:t>
            </a:r>
          </a:p>
        </p:txBody>
      </p:sp>
      <p:sp>
        <p:nvSpPr>
          <p:cNvPr id="16" name="Turinio vietos rezervavimo ženklas 2"/>
          <p:cNvSpPr txBox="1">
            <a:spLocks/>
          </p:cNvSpPr>
          <p:nvPr/>
        </p:nvSpPr>
        <p:spPr>
          <a:xfrm>
            <a:off x="3375299" y="2611218"/>
            <a:ext cx="2807872" cy="782628"/>
          </a:xfrm>
          <a:prstGeom prst="rect">
            <a:avLst/>
          </a:prstGeom>
          <a:solidFill>
            <a:schemeClr val="tx2">
              <a:lumMod val="60000"/>
              <a:lumOff val="40000"/>
            </a:schemeClr>
          </a:solidFill>
        </p:spPr>
        <p:txBody>
          <a:bodyPr vert="horz" lIns="91440" tIns="45720" rIns="91440" bIns="45720" rtlCol="0" anchor="ctr">
            <a:noAutofit/>
          </a:bodyPr>
          <a:lstStyle>
            <a:lvl1pPr indent="0" algn="ctr">
              <a:lnSpc>
                <a:spcPct val="90000"/>
              </a:lnSpc>
              <a:spcBef>
                <a:spcPts val="1000"/>
              </a:spcBef>
              <a:buFont typeface="Arial" panose="020B0604020202020204" pitchFamily="34" charset="0"/>
              <a:buNone/>
              <a:defRPr sz="2800">
                <a:solidFill>
                  <a:srgbClr val="FF000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sz="2000" b="0" i="0" u="none" strike="noStrike" kern="0" cap="none" spc="0" normalizeH="0" baseline="0" noProof="0" dirty="0">
                <a:ln>
                  <a:noFill/>
                </a:ln>
                <a:solidFill>
                  <a:prstClr val="white"/>
                </a:solidFill>
                <a:effectLst/>
                <a:uLnTx/>
                <a:uFillTx/>
                <a:latin typeface="Calibri Light" panose="020F0302020204030204"/>
                <a:ea typeface="+mn-ea"/>
                <a:cs typeface="+mn-cs"/>
              </a:rPr>
              <a:t>Privatūs IT paslaugų teikėjai</a:t>
            </a:r>
          </a:p>
        </p:txBody>
      </p:sp>
      <p:cxnSp>
        <p:nvCxnSpPr>
          <p:cNvPr id="18" name="Connector: Elbow 17"/>
          <p:cNvCxnSpPr>
            <a:cxnSpLocks/>
            <a:stCxn id="7" idx="3"/>
            <a:endCxn id="5" idx="3"/>
          </p:cNvCxnSpPr>
          <p:nvPr/>
        </p:nvCxnSpPr>
        <p:spPr>
          <a:xfrm flipV="1">
            <a:off x="7668717" y="3003279"/>
            <a:ext cx="1368299" cy="1585121"/>
          </a:xfrm>
          <a:prstGeom prst="bentConnector3">
            <a:avLst>
              <a:gd name="adj1" fmla="val 139210"/>
            </a:avLst>
          </a:prstGeom>
          <a:ln w="190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6200000">
            <a:off x="8612296" y="3389872"/>
            <a:ext cx="298953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1" i="0" u="none" strike="noStrike" kern="1200" cap="none" spc="0" normalizeH="0" baseline="0" noProof="0" dirty="0">
                <a:ln>
                  <a:noFill/>
                </a:ln>
                <a:solidFill>
                  <a:srgbClr val="273B51"/>
                </a:solidFill>
                <a:effectLst/>
                <a:uLnTx/>
                <a:uFillTx/>
                <a:latin typeface="Calibri Light" panose="020F0302020204030204"/>
                <a:ea typeface="+mn-ea"/>
                <a:cs typeface="+mn-cs"/>
              </a:rPr>
              <a:t>Reikalavimai priežiūrai</a:t>
            </a:r>
          </a:p>
        </p:txBody>
      </p:sp>
      <p:grpSp>
        <p:nvGrpSpPr>
          <p:cNvPr id="3" name="Group 2"/>
          <p:cNvGrpSpPr/>
          <p:nvPr/>
        </p:nvGrpSpPr>
        <p:grpSpPr>
          <a:xfrm>
            <a:off x="4372744" y="5061184"/>
            <a:ext cx="3712800" cy="889070"/>
            <a:chOff x="3279558" y="3795886"/>
            <a:chExt cx="2784600" cy="666802"/>
          </a:xfrm>
        </p:grpSpPr>
        <p:sp>
          <p:nvSpPr>
            <p:cNvPr id="9" name="Arrow: Left 8"/>
            <p:cNvSpPr/>
            <p:nvPr/>
          </p:nvSpPr>
          <p:spPr>
            <a:xfrm rot="16200000">
              <a:off x="4349482" y="2748012"/>
              <a:ext cx="644752" cy="2784600"/>
            </a:xfrm>
            <a:prstGeom prst="leftArrow">
              <a:avLst>
                <a:gd name="adj1" fmla="val 50000"/>
                <a:gd name="adj2" fmla="val 75197"/>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Calibri Light" panose="020F0302020204030204"/>
                <a:ea typeface="+mn-ea"/>
                <a:cs typeface="+mn-cs"/>
              </a:endParaRPr>
            </a:p>
          </p:txBody>
        </p:sp>
        <p:sp>
          <p:nvSpPr>
            <p:cNvPr id="2" name="TextBox 1"/>
            <p:cNvSpPr txBox="1"/>
            <p:nvPr/>
          </p:nvSpPr>
          <p:spPr>
            <a:xfrm>
              <a:off x="3874198" y="3795886"/>
              <a:ext cx="1489890" cy="6232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0" i="0" u="none" strike="noStrike" kern="0" cap="none" spc="0" normalizeH="0" baseline="0" noProof="0" dirty="0">
                  <a:ln>
                    <a:noFill/>
                  </a:ln>
                  <a:solidFill>
                    <a:prstClr val="white"/>
                  </a:solidFill>
                  <a:effectLst/>
                  <a:uLnTx/>
                  <a:uFillTx/>
                  <a:latin typeface="Calibri Light" panose="020F0302020204030204"/>
                  <a:ea typeface="+mn-ea"/>
                  <a:cs typeface="+mn-cs"/>
                </a:rPr>
                <a:t>Paslaugos gyventojams ir verslui</a:t>
              </a:r>
              <a:endParaRPr kumimoji="0" lang="en-US" sz="1600" b="0" i="0" u="none" strike="noStrike" kern="0" cap="none" spc="0" normalizeH="0" baseline="0" noProof="0" dirty="0">
                <a:ln>
                  <a:noFill/>
                </a:ln>
                <a:solidFill>
                  <a:prstClr val="white"/>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sp>
        <p:nvSpPr>
          <p:cNvPr id="21" name="Title 1"/>
          <p:cNvSpPr txBox="1">
            <a:spLocks/>
          </p:cNvSpPr>
          <p:nvPr/>
        </p:nvSpPr>
        <p:spPr>
          <a:xfrm>
            <a:off x="254643" y="7232"/>
            <a:ext cx="92138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t-LT" sz="4400" b="1" i="0" u="none" strike="noStrike" kern="1200" cap="none" spc="0" normalizeH="0" baseline="0" noProof="0" dirty="0">
                <a:ln>
                  <a:noFill/>
                </a:ln>
                <a:solidFill>
                  <a:prstClr val="black"/>
                </a:solidFill>
                <a:effectLst/>
                <a:uLnTx/>
                <a:uFillTx/>
                <a:latin typeface="Calibri Light" panose="020F0302020204030204"/>
                <a:ea typeface="+mj-ea"/>
                <a:cs typeface="+mj-cs"/>
              </a:rPr>
              <a:t>Kaip tai veik</a:t>
            </a:r>
            <a:r>
              <a:rPr kumimoji="0" lang="en-GB" sz="4400" b="1" i="0" u="none" strike="noStrike" kern="1200" cap="none" spc="0" normalizeH="0" baseline="0" noProof="0" dirty="0">
                <a:ln>
                  <a:noFill/>
                </a:ln>
                <a:solidFill>
                  <a:prstClr val="black"/>
                </a:solidFill>
                <a:effectLst/>
                <a:uLnTx/>
                <a:uFillTx/>
                <a:latin typeface="Calibri Light" panose="020F0302020204030204"/>
                <a:ea typeface="+mj-ea"/>
                <a:cs typeface="+mj-cs"/>
              </a:rPr>
              <a:t>s</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1" name="Isosceles Triangle 10"/>
          <p:cNvSpPr>
            <a:spLocks noChangeAspect="1"/>
          </p:cNvSpPr>
          <p:nvPr/>
        </p:nvSpPr>
        <p:spPr>
          <a:xfrm rot="5400000">
            <a:off x="3107401" y="1351718"/>
            <a:ext cx="286821" cy="248975"/>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Isosceles Triangle 23"/>
          <p:cNvSpPr>
            <a:spLocks noChangeAspect="1"/>
          </p:cNvSpPr>
          <p:nvPr/>
        </p:nvSpPr>
        <p:spPr>
          <a:xfrm rot="5400000">
            <a:off x="4592947" y="4463912"/>
            <a:ext cx="286821" cy="248975"/>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Isosceles Triangle 25"/>
          <p:cNvSpPr>
            <a:spLocks noChangeAspect="1"/>
          </p:cNvSpPr>
          <p:nvPr/>
        </p:nvSpPr>
        <p:spPr>
          <a:xfrm rot="16200000">
            <a:off x="9010853" y="2884157"/>
            <a:ext cx="286821" cy="248975"/>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659160"/>
      </p:ext>
    </p:extLst>
  </p:cSld>
  <p:clrMapOvr>
    <a:masterClrMapping/>
  </p:clrMapOvr>
</p:sld>
</file>

<file path=ppt/theme/theme1.xml><?xml version="1.0" encoding="utf-8"?>
<a:theme xmlns:a="http://schemas.openxmlformats.org/drawingml/2006/main" name="Office Theme">
  <a:themeElements>
    <a:clrScheme name="LRV">
      <a:dk1>
        <a:sysClr val="windowText" lastClr="000000"/>
      </a:dk1>
      <a:lt1>
        <a:sysClr val="window" lastClr="FFFFFF"/>
      </a:lt1>
      <a:dk2>
        <a:srgbClr val="273B51"/>
      </a:dk2>
      <a:lt2>
        <a:srgbClr val="E7E6E6"/>
      </a:lt2>
      <a:accent1>
        <a:srgbClr val="1F529F"/>
      </a:accent1>
      <a:accent2>
        <a:srgbClr val="273B51"/>
      </a:accent2>
      <a:accent3>
        <a:srgbClr val="BBBDBF"/>
      </a:accent3>
      <a:accent4>
        <a:srgbClr val="697685"/>
      </a:accent4>
      <a:accent5>
        <a:srgbClr val="48B9D3"/>
      </a:accent5>
      <a:accent6>
        <a:srgbClr val="FFFFFF"/>
      </a:accent6>
      <a:hlink>
        <a:srgbClr val="48B9D3"/>
      </a:hlink>
      <a:folHlink>
        <a:srgbClr val="FFFF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4303</TotalTime>
  <Words>953</Words>
  <Application>Microsoft Office PowerPoint</Application>
  <PresentationFormat>Widescreen</PresentationFormat>
  <Paragraphs>209</Paragraphs>
  <Slides>11</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 Unicode MS</vt:lpstr>
      <vt:lpstr>Arial</vt:lpstr>
      <vt:lpstr>Calibri</vt:lpstr>
      <vt:lpstr>Calibri Light</vt:lpstr>
      <vt:lpstr>Century Gothic</vt:lpstr>
      <vt:lpstr>Courier New</vt:lpstr>
      <vt:lpstr>Times New Roman</vt:lpstr>
      <vt:lpstr>Wingdings</vt:lpstr>
      <vt:lpstr>Office Theme</vt:lpstr>
      <vt:lpstr>1_Office Theme</vt:lpstr>
      <vt:lpstr>VALSTYBĖS INFORMACINIŲ IŠTEKLIŲ KONSOLIDAVIMAS</vt:lpstr>
      <vt:lpstr>PowerPoint Presentation</vt:lpstr>
      <vt:lpstr>PowerPoint Presentation</vt:lpstr>
      <vt:lpstr>PowerPoint Presentation</vt:lpstr>
      <vt:lpstr>PowerPoint Presentation</vt:lpstr>
      <vt:lpstr>PowerPoint Presentation</vt:lpstr>
      <vt:lpstr>PowerPoint Presentation</vt:lpstr>
      <vt:lpstr>IT valdymas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Daiva KIRKILAITE-CHETCUTI</dc:creator>
  <cp:lastModifiedBy>Arūnas Cijūnaitis</cp:lastModifiedBy>
  <cp:revision>136</cp:revision>
  <cp:lastPrinted>2017-09-11T07:18:19Z</cp:lastPrinted>
  <dcterms:created xsi:type="dcterms:W3CDTF">2017-06-22T05:42:05Z</dcterms:created>
  <dcterms:modified xsi:type="dcterms:W3CDTF">2017-11-24T08:11:52Z</dcterms:modified>
</cp:coreProperties>
</file>